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7" r:id="rId13"/>
    <p:sldId id="268" r:id="rId14"/>
    <p:sldId id="269" r:id="rId15"/>
    <p:sldId id="265" r:id="rId16"/>
    <p:sldId id="271" r:id="rId17"/>
  </p:sldIdLst>
  <p:sldSz cx="14630400" cy="8229600"/>
  <p:notesSz cx="8229600" cy="14630400"/>
  <p:embeddedFontLst>
    <p:embeddedFont>
      <p:font typeface="Fira Sans" panose="020B0803050000020004" pitchFamily="34" charset="0"/>
      <p:bold r:id="rId21"/>
    </p:embeddedFont>
    <p:embeddedFont>
      <p:font typeface="Fira Sans" panose="020B0803050000020004" pitchFamily="34" charset="-122"/>
      <p:bold r:id="rId22"/>
    </p:embeddedFont>
    <p:embeddedFont>
      <p:font typeface="Fira Sans" panose="020B0803050000020004" pitchFamily="34" charset="-120"/>
      <p:bold r:id="rId23"/>
    </p:embeddedFont>
    <p:embeddedFont>
      <p:font typeface="Calibri" panose="020F0502020204030204" charset="0"/>
      <p:regular r:id="rId24"/>
      <p:bold r:id="rId25"/>
      <p:italic r:id="rId26"/>
      <p:boldItalic r:id="rId27"/>
    </p:embeddedFont>
    <p:embeddedFont>
      <p:font typeface="Calibri Light" panose="020F0302020204030204" charset="0"/>
      <p:regular r:id="rId28"/>
      <p:italic r:id="rId29"/>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font" Target="fonts/font9.fntdata"/><Relationship Id="rId28" Type="http://schemas.openxmlformats.org/officeDocument/2006/relationships/font" Target="fonts/font8.fntdata"/><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p:spPr>
        <p:txBody>
          <a:bodyPr/>
          <a:lstStyle/>
          <a:p>
            <a:endParaRPr lang="en-US"/>
          </a:p>
        </p:txBody>
      </p:sp>
      <p:sp>
        <p:nvSpPr>
          <p:cNvPr id="6" name="Slide Number Placeholder 5"/>
          <p:cNvSpPr>
            <a:spLocks noGrp="1"/>
          </p:cNvSpPr>
          <p:nvPr>
            <p:ph type="sldNum" sz="quarter" idx="12"/>
          </p:nvPr>
        </p:nvSpPr>
        <p:spPr>
          <a:xfrm>
            <a:off x="8610600" y="6356350"/>
            <a:ext cx="2743200" cy="365125"/>
          </a:xfrm>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image" Target="../media/image2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image" Target="../media/image2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9.xml"/><Relationship Id="rId5" Type="http://schemas.openxmlformats.org/officeDocument/2006/relationships/image" Target="../media/image16.png"/><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0.xml"/><Relationship Id="rId1"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50" y="898525"/>
            <a:ext cx="7556500" cy="2052955"/>
          </a:xfrm>
          <a:prstGeom prst="rect">
            <a:avLst/>
          </a:prstGeom>
          <a:noFill/>
        </p:spPr>
        <p:txBody>
          <a:bodyPr wrap="square" lIns="0" tIns="0" rIns="0" bIns="0" rtlCol="0" anchor="t"/>
          <a:lstStyle/>
          <a:p>
            <a:pPr marL="0" indent="0">
              <a:lnSpc>
                <a:spcPts val="7700"/>
              </a:lnSpc>
              <a:buNone/>
            </a:pPr>
            <a:r>
              <a:rPr lang="en-US" sz="6150" b="1" dirty="0">
                <a:solidFill>
                  <a:srgbClr val="F94CAF"/>
                </a:solidFill>
                <a:latin typeface="Inconsolata Bold" pitchFamily="34" charset="0"/>
                <a:ea typeface="Inconsolata Bold" pitchFamily="34" charset="-122"/>
                <a:cs typeface="Inconsolata Bold" pitchFamily="34" charset="-120"/>
              </a:rPr>
              <a:t>Cake Shop Website: Delicious Desserts</a:t>
            </a:r>
            <a:r>
              <a:rPr lang="en-IN" altLang="en-US" sz="6150" b="1" dirty="0">
                <a:solidFill>
                  <a:srgbClr val="F94CAF"/>
                </a:solidFill>
                <a:latin typeface="Inconsolata Bold" pitchFamily="34" charset="0"/>
                <a:ea typeface="Inconsolata Bold" pitchFamily="34" charset="-122"/>
                <a:cs typeface="Inconsolata Bold" pitchFamily="34" charset="-120"/>
              </a:rPr>
              <a:t>.</a:t>
            </a:r>
            <a:endParaRPr lang="en-IN" altLang="en-US" sz="6150" b="1" dirty="0">
              <a:solidFill>
                <a:srgbClr val="F94CAF"/>
              </a:solidFill>
              <a:latin typeface="Inconsolata Bold" pitchFamily="34" charset="0"/>
              <a:ea typeface="Inconsolata Bold" pitchFamily="34" charset="-122"/>
              <a:cs typeface="Inconsolata Bold" pitchFamily="34" charset="-120"/>
            </a:endParaRPr>
          </a:p>
        </p:txBody>
      </p:sp>
      <p:sp>
        <p:nvSpPr>
          <p:cNvPr id="4" name="Text 1"/>
          <p:cNvSpPr/>
          <p:nvPr/>
        </p:nvSpPr>
        <p:spPr>
          <a:xfrm>
            <a:off x="793790" y="4173022"/>
            <a:ext cx="7556421" cy="1814513"/>
          </a:xfrm>
          <a:prstGeom prst="rect">
            <a:avLst/>
          </a:prstGeom>
          <a:noFill/>
        </p:spPr>
        <p:txBody>
          <a:bodyPr wrap="square" lIns="0" tIns="0" rIns="0" bIns="0" rtlCol="0" anchor="t"/>
          <a:lstStyle/>
          <a:p>
            <a:pPr marL="0" indent="0">
              <a:lnSpc>
                <a:spcPts val="285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Welcome to our presentation outlining the development of a captivating website for your cake shop. We'll explore the essential aspects of internet programming and web development, highlighting how we'll create a digital experience that showcases your delectable treats and entices customers to order online.</a:t>
            </a:r>
            <a:endParaRPr lang="en-US" sz="1750" dirty="0"/>
          </a:p>
        </p:txBody>
      </p:sp>
      <p:sp>
        <p:nvSpPr>
          <p:cNvPr id="5" name="Text 2"/>
          <p:cNvSpPr/>
          <p:nvPr/>
        </p:nvSpPr>
        <p:spPr>
          <a:xfrm>
            <a:off x="793790" y="6242685"/>
            <a:ext cx="7556421" cy="1088708"/>
          </a:xfrm>
          <a:prstGeom prst="rect">
            <a:avLst/>
          </a:prstGeom>
          <a:noFill/>
        </p:spPr>
        <p:txBody>
          <a:bodyPr wrap="square" lIns="0" tIns="0" rIns="0" bIns="0" rtlCol="0" anchor="t"/>
          <a:lstStyle/>
          <a:p>
            <a:pPr marL="0" indent="0">
              <a:lnSpc>
                <a:spcPts val="285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
</a:t>
            </a: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Presented By,   M. Afrina Begam    (192210431)</a:t>
            </a: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
</a:t>
            </a: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                           Amritha Shree .B  (192211185)</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Screenshot (202)"/>
          <p:cNvPicPr>
            <a:picLocks noChangeAspect="1"/>
          </p:cNvPicPr>
          <p:nvPr/>
        </p:nvPicPr>
        <p:blipFill>
          <a:blip r:embed="rId1"/>
          <a:stretch>
            <a:fillRect/>
          </a:stretch>
        </p:blipFill>
        <p:spPr>
          <a:xfrm>
            <a:off x="0" y="0"/>
            <a:ext cx="14630400" cy="82296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Screenshot (198)"/>
          <p:cNvPicPr>
            <a:picLocks noChangeAspect="1"/>
          </p:cNvPicPr>
          <p:nvPr/>
        </p:nvPicPr>
        <p:blipFill>
          <a:blip r:embed="rId1"/>
          <a:stretch>
            <a:fillRect/>
          </a:stretch>
        </p:blipFill>
        <p:spPr>
          <a:xfrm>
            <a:off x="0" y="0"/>
            <a:ext cx="14630400"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Screenshot (200)"/>
          <p:cNvPicPr>
            <a:picLocks noChangeAspect="1"/>
          </p:cNvPicPr>
          <p:nvPr/>
        </p:nvPicPr>
        <p:blipFill>
          <a:blip r:embed="rId1"/>
          <a:stretch>
            <a:fillRect/>
          </a:stretch>
        </p:blipFill>
        <p:spPr>
          <a:xfrm>
            <a:off x="0" y="0"/>
            <a:ext cx="14630400" cy="82296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56755"/>
            <a:ext cx="7556421" cy="1417558"/>
          </a:xfrm>
          <a:prstGeom prst="rect">
            <a:avLst/>
          </a:prstGeom>
          <a:noFill/>
        </p:spPr>
        <p:txBody>
          <a:bodyPr wrap="squar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Future Scope and Conclusion</a:t>
            </a:r>
            <a:endParaRPr lang="en-US" sz="4450" dirty="0"/>
          </a:p>
        </p:txBody>
      </p:sp>
      <p:sp>
        <p:nvSpPr>
          <p:cNvPr id="4" name="Text 1"/>
          <p:cNvSpPr/>
          <p:nvPr/>
        </p:nvSpPr>
        <p:spPr>
          <a:xfrm>
            <a:off x="793790" y="3414474"/>
            <a:ext cx="7556421" cy="1451610"/>
          </a:xfrm>
          <a:prstGeom prst="rect">
            <a:avLst/>
          </a:prstGeom>
          <a:noFill/>
        </p:spPr>
        <p:txBody>
          <a:bodyPr wrap="square" lIns="0" tIns="0" rIns="0" bIns="0" rtlCol="0" anchor="t"/>
          <a:lstStyle/>
          <a:p>
            <a:pPr marL="0" indent="0">
              <a:lnSpc>
                <a:spcPts val="285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The future of your cake shop website includes the potential to expand beyond basic online ordering. We can incorporate features like a blog to share cake-making tips and recipes, a gallery to showcase custom creations, and an interactive map to display your physical location.</a:t>
            </a:r>
            <a:endParaRPr lang="en-US" sz="1750" dirty="0"/>
          </a:p>
        </p:txBody>
      </p:sp>
      <p:sp>
        <p:nvSpPr>
          <p:cNvPr id="5" name="Text 2"/>
          <p:cNvSpPr/>
          <p:nvPr/>
        </p:nvSpPr>
        <p:spPr>
          <a:xfrm>
            <a:off x="793790" y="5121235"/>
            <a:ext cx="7556421" cy="1451610"/>
          </a:xfrm>
          <a:prstGeom prst="rect">
            <a:avLst/>
          </a:prstGeom>
          <a:noFill/>
        </p:spPr>
        <p:txBody>
          <a:bodyPr wrap="square" lIns="0" tIns="0" rIns="0" bIns="0" rtlCol="0" anchor="t"/>
          <a:lstStyle/>
          <a:p>
            <a:pPr marL="0" indent="0">
              <a:lnSpc>
                <a:spcPts val="285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Ultimately, your cake shop website will become a digital hub for your business, connecting you with customers, promoting your delicious treats, and growing your online presence. We are confident that this project will help you thrive in the competitive world of dessert.</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cake"/>
          <p:cNvPicPr>
            <a:picLocks noChangeAspect="1"/>
          </p:cNvPicPr>
          <p:nvPr/>
        </p:nvPicPr>
        <p:blipFill>
          <a:blip r:embed="rId1"/>
          <a:stretch>
            <a:fillRect/>
          </a:stretch>
        </p:blipFill>
        <p:spPr>
          <a:xfrm>
            <a:off x="-635" y="-83820"/>
            <a:ext cx="14631035" cy="829500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0447" y="569357"/>
            <a:ext cx="7703106" cy="1286589"/>
          </a:xfrm>
          <a:prstGeom prst="rect">
            <a:avLst/>
          </a:prstGeom>
          <a:noFill/>
        </p:spPr>
        <p:txBody>
          <a:bodyPr wrap="square" lIns="0" tIns="0" rIns="0" bIns="0" rtlCol="0" anchor="t"/>
          <a:lstStyle/>
          <a:p>
            <a:pPr marL="0" indent="0">
              <a:lnSpc>
                <a:spcPts val="5050"/>
              </a:lnSpc>
              <a:buNone/>
            </a:pPr>
            <a:r>
              <a:rPr lang="en-US" sz="4050" b="1" dirty="0">
                <a:solidFill>
                  <a:srgbClr val="F94CAF"/>
                </a:solidFill>
                <a:latin typeface="Inconsolata Bold" pitchFamily="34" charset="0"/>
                <a:ea typeface="Inconsolata Bold" pitchFamily="34" charset="-122"/>
                <a:cs typeface="Inconsolata Bold" pitchFamily="34" charset="-120"/>
              </a:rPr>
              <a:t>Introduction to Internet Programming</a:t>
            </a:r>
            <a:endParaRPr lang="en-US" sz="4050" dirty="0"/>
          </a:p>
        </p:txBody>
      </p:sp>
      <p:sp>
        <p:nvSpPr>
          <p:cNvPr id="4" name="Shape 1"/>
          <p:cNvSpPr/>
          <p:nvPr/>
        </p:nvSpPr>
        <p:spPr>
          <a:xfrm>
            <a:off x="720447" y="2396252"/>
            <a:ext cx="463153" cy="463153"/>
          </a:xfrm>
          <a:prstGeom prst="roundRect">
            <a:avLst>
              <a:gd name="adj" fmla="val 6667"/>
            </a:avLst>
          </a:prstGeom>
          <a:solidFill>
            <a:srgbClr val="433550"/>
          </a:solidFill>
        </p:spPr>
      </p:sp>
      <p:sp>
        <p:nvSpPr>
          <p:cNvPr id="5" name="Text 2"/>
          <p:cNvSpPr/>
          <p:nvPr/>
        </p:nvSpPr>
        <p:spPr>
          <a:xfrm>
            <a:off x="874752" y="2473404"/>
            <a:ext cx="154424" cy="308848"/>
          </a:xfrm>
          <a:prstGeom prst="rect">
            <a:avLst/>
          </a:prstGeom>
          <a:noFill/>
        </p:spPr>
        <p:txBody>
          <a:bodyPr wrap="none" lIns="0" tIns="0" rIns="0" bIns="0" rtlCol="0" anchor="t"/>
          <a:lstStyle/>
          <a:p>
            <a:pPr marL="0" indent="0" algn="ctr">
              <a:lnSpc>
                <a:spcPts val="2400"/>
              </a:lnSpc>
              <a:buNone/>
            </a:pPr>
            <a:r>
              <a:rPr lang="en-US" sz="2400" b="1" dirty="0">
                <a:solidFill>
                  <a:srgbClr val="DAD1E6"/>
                </a:solidFill>
                <a:latin typeface="Inconsolata Bold" pitchFamily="34" charset="0"/>
                <a:ea typeface="Inconsolata Bold" pitchFamily="34" charset="-122"/>
                <a:cs typeface="Inconsolata Bold" pitchFamily="34" charset="-120"/>
              </a:rPr>
              <a:t>1</a:t>
            </a:r>
            <a:endParaRPr lang="en-US" sz="2400" dirty="0"/>
          </a:p>
        </p:txBody>
      </p:sp>
      <p:sp>
        <p:nvSpPr>
          <p:cNvPr id="6" name="Text 3"/>
          <p:cNvSpPr/>
          <p:nvPr/>
        </p:nvSpPr>
        <p:spPr>
          <a:xfrm>
            <a:off x="1389459" y="2396252"/>
            <a:ext cx="3079671" cy="643176"/>
          </a:xfrm>
          <a:prstGeom prst="rect">
            <a:avLst/>
          </a:prstGeom>
          <a:noFill/>
        </p:spPr>
        <p:txBody>
          <a:bodyPr wrap="square" lIns="0" tIns="0" rIns="0" bIns="0" rtlCol="0" anchor="t"/>
          <a:lstStyle/>
          <a:p>
            <a:pPr marL="0" indent="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Understanding the Internet</a:t>
            </a:r>
            <a:endParaRPr lang="en-US" sz="2000" dirty="0"/>
          </a:p>
        </p:txBody>
      </p:sp>
      <p:sp>
        <p:nvSpPr>
          <p:cNvPr id="7" name="Text 4"/>
          <p:cNvSpPr/>
          <p:nvPr/>
        </p:nvSpPr>
        <p:spPr>
          <a:xfrm>
            <a:off x="1389459" y="3162895"/>
            <a:ext cx="3079671" cy="1646634"/>
          </a:xfrm>
          <a:prstGeom prst="rect">
            <a:avLst/>
          </a:prstGeom>
          <a:noFill/>
        </p:spPr>
        <p:txBody>
          <a:bodyPr wrap="square" lIns="0" tIns="0" rIns="0" bIns="0" rtlCol="0" anchor="t"/>
          <a:lstStyle/>
          <a:p>
            <a:pPr marL="0" indent="0">
              <a:lnSpc>
                <a:spcPts val="2550"/>
              </a:lnSpc>
              <a:buNone/>
            </a:pPr>
            <a:r>
              <a:rPr lang="en-US" sz="16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We'll delve into the fundamental concepts of the internet, explaining how data is transmitted and how websites function.</a:t>
            </a:r>
            <a:endParaRPr lang="en-US" sz="1600" dirty="0"/>
          </a:p>
        </p:txBody>
      </p:sp>
      <p:sp>
        <p:nvSpPr>
          <p:cNvPr id="8" name="Shape 5"/>
          <p:cNvSpPr/>
          <p:nvPr/>
        </p:nvSpPr>
        <p:spPr>
          <a:xfrm>
            <a:off x="4674989" y="2396252"/>
            <a:ext cx="463153" cy="463153"/>
          </a:xfrm>
          <a:prstGeom prst="roundRect">
            <a:avLst>
              <a:gd name="adj" fmla="val 6667"/>
            </a:avLst>
          </a:prstGeom>
          <a:solidFill>
            <a:srgbClr val="433550"/>
          </a:solidFill>
        </p:spPr>
      </p:sp>
      <p:sp>
        <p:nvSpPr>
          <p:cNvPr id="9" name="Text 6"/>
          <p:cNvSpPr/>
          <p:nvPr/>
        </p:nvSpPr>
        <p:spPr>
          <a:xfrm>
            <a:off x="4829294" y="2473404"/>
            <a:ext cx="154424" cy="308848"/>
          </a:xfrm>
          <a:prstGeom prst="rect">
            <a:avLst/>
          </a:prstGeom>
          <a:noFill/>
        </p:spPr>
        <p:txBody>
          <a:bodyPr wrap="none" lIns="0" tIns="0" rIns="0" bIns="0" rtlCol="0" anchor="t"/>
          <a:lstStyle/>
          <a:p>
            <a:pPr marL="0" indent="0" algn="ctr">
              <a:lnSpc>
                <a:spcPts val="2400"/>
              </a:lnSpc>
              <a:buNone/>
            </a:pPr>
            <a:r>
              <a:rPr lang="en-US" sz="2400" b="1" dirty="0">
                <a:solidFill>
                  <a:srgbClr val="DAD1E6"/>
                </a:solidFill>
                <a:latin typeface="Inconsolata Bold" pitchFamily="34" charset="0"/>
                <a:ea typeface="Inconsolata Bold" pitchFamily="34" charset="-122"/>
                <a:cs typeface="Inconsolata Bold" pitchFamily="34" charset="-120"/>
              </a:rPr>
              <a:t>2</a:t>
            </a:r>
            <a:endParaRPr lang="en-US" sz="2400" dirty="0"/>
          </a:p>
        </p:txBody>
      </p:sp>
      <p:sp>
        <p:nvSpPr>
          <p:cNvPr id="10" name="Text 7"/>
          <p:cNvSpPr/>
          <p:nvPr/>
        </p:nvSpPr>
        <p:spPr>
          <a:xfrm>
            <a:off x="5344001" y="2396252"/>
            <a:ext cx="2573179" cy="321588"/>
          </a:xfrm>
          <a:prstGeom prst="rect">
            <a:avLst/>
          </a:prstGeom>
          <a:noFill/>
        </p:spPr>
        <p:txBody>
          <a:bodyPr wrap="none" lIns="0" tIns="0" rIns="0" bIns="0" rtlCol="0" anchor="t"/>
          <a:lstStyle/>
          <a:p>
            <a:pPr marL="0" indent="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Client-Server Model</a:t>
            </a:r>
            <a:endParaRPr lang="en-US" sz="2000" dirty="0"/>
          </a:p>
        </p:txBody>
      </p:sp>
      <p:sp>
        <p:nvSpPr>
          <p:cNvPr id="11" name="Text 8"/>
          <p:cNvSpPr/>
          <p:nvPr/>
        </p:nvSpPr>
        <p:spPr>
          <a:xfrm>
            <a:off x="5344001" y="2841308"/>
            <a:ext cx="3079671" cy="1646634"/>
          </a:xfrm>
          <a:prstGeom prst="rect">
            <a:avLst/>
          </a:prstGeom>
          <a:noFill/>
        </p:spPr>
        <p:txBody>
          <a:bodyPr wrap="square" lIns="0" tIns="0" rIns="0" bIns="0" rtlCol="0" anchor="t"/>
          <a:lstStyle/>
          <a:p>
            <a:pPr marL="0" indent="0">
              <a:lnSpc>
                <a:spcPts val="2550"/>
              </a:lnSpc>
              <a:buNone/>
            </a:pPr>
            <a:r>
              <a:rPr lang="en-US" sz="16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Explore the client-server architecture, where websites respond to user requests. We'll understand how your website will interact with users' devices.</a:t>
            </a:r>
            <a:endParaRPr lang="en-US" sz="1600" dirty="0"/>
          </a:p>
        </p:txBody>
      </p:sp>
      <p:sp>
        <p:nvSpPr>
          <p:cNvPr id="12" name="Shape 9"/>
          <p:cNvSpPr/>
          <p:nvPr/>
        </p:nvSpPr>
        <p:spPr>
          <a:xfrm>
            <a:off x="720447" y="5246965"/>
            <a:ext cx="463153" cy="463153"/>
          </a:xfrm>
          <a:prstGeom prst="roundRect">
            <a:avLst>
              <a:gd name="adj" fmla="val 6667"/>
            </a:avLst>
          </a:prstGeom>
          <a:solidFill>
            <a:srgbClr val="433550"/>
          </a:solidFill>
        </p:spPr>
      </p:sp>
      <p:sp>
        <p:nvSpPr>
          <p:cNvPr id="13" name="Text 10"/>
          <p:cNvSpPr/>
          <p:nvPr/>
        </p:nvSpPr>
        <p:spPr>
          <a:xfrm>
            <a:off x="874752" y="5324118"/>
            <a:ext cx="154424" cy="308848"/>
          </a:xfrm>
          <a:prstGeom prst="rect">
            <a:avLst/>
          </a:prstGeom>
          <a:noFill/>
        </p:spPr>
        <p:txBody>
          <a:bodyPr wrap="none" lIns="0" tIns="0" rIns="0" bIns="0" rtlCol="0" anchor="t"/>
          <a:lstStyle/>
          <a:p>
            <a:pPr marL="0" indent="0" algn="ctr">
              <a:lnSpc>
                <a:spcPts val="2400"/>
              </a:lnSpc>
              <a:buNone/>
            </a:pPr>
            <a:r>
              <a:rPr lang="en-US" sz="2400" b="1" dirty="0">
                <a:solidFill>
                  <a:srgbClr val="DAD1E6"/>
                </a:solidFill>
                <a:latin typeface="Inconsolata Bold" pitchFamily="34" charset="0"/>
                <a:ea typeface="Inconsolata Bold" pitchFamily="34" charset="-122"/>
                <a:cs typeface="Inconsolata Bold" pitchFamily="34" charset="-120"/>
              </a:rPr>
              <a:t>3</a:t>
            </a:r>
            <a:endParaRPr lang="en-US" sz="2400" dirty="0"/>
          </a:p>
        </p:txBody>
      </p:sp>
      <p:sp>
        <p:nvSpPr>
          <p:cNvPr id="14" name="Text 11"/>
          <p:cNvSpPr/>
          <p:nvPr/>
        </p:nvSpPr>
        <p:spPr>
          <a:xfrm>
            <a:off x="1389459" y="5246965"/>
            <a:ext cx="2957632" cy="321588"/>
          </a:xfrm>
          <a:prstGeom prst="rect">
            <a:avLst/>
          </a:prstGeom>
          <a:noFill/>
        </p:spPr>
        <p:txBody>
          <a:bodyPr wrap="none" lIns="0" tIns="0" rIns="0" bIns="0" rtlCol="0" anchor="t"/>
          <a:lstStyle/>
          <a:p>
            <a:pPr marL="0" indent="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Communication Protocols</a:t>
            </a:r>
            <a:endParaRPr lang="en-US" sz="2000" dirty="0"/>
          </a:p>
        </p:txBody>
      </p:sp>
      <p:sp>
        <p:nvSpPr>
          <p:cNvPr id="15" name="Text 12"/>
          <p:cNvSpPr/>
          <p:nvPr/>
        </p:nvSpPr>
        <p:spPr>
          <a:xfrm>
            <a:off x="1389459" y="5692021"/>
            <a:ext cx="3079671" cy="1646634"/>
          </a:xfrm>
          <a:prstGeom prst="rect">
            <a:avLst/>
          </a:prstGeom>
          <a:noFill/>
        </p:spPr>
        <p:txBody>
          <a:bodyPr wrap="square" lIns="0" tIns="0" rIns="0" bIns="0" rtlCol="0" anchor="t"/>
          <a:lstStyle/>
          <a:p>
            <a:pPr marL="0" indent="0">
              <a:lnSpc>
                <a:spcPts val="2550"/>
              </a:lnSpc>
              <a:buNone/>
            </a:pPr>
            <a:r>
              <a:rPr lang="en-US" sz="16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Learn about essential protocols like HTTP, which enable communication between websites and users' web browsers.</a:t>
            </a:r>
            <a:endParaRPr lang="en-US" sz="1600" dirty="0"/>
          </a:p>
        </p:txBody>
      </p:sp>
      <p:sp>
        <p:nvSpPr>
          <p:cNvPr id="16" name="Shape 13"/>
          <p:cNvSpPr/>
          <p:nvPr/>
        </p:nvSpPr>
        <p:spPr>
          <a:xfrm>
            <a:off x="4674989" y="5246965"/>
            <a:ext cx="463153" cy="463153"/>
          </a:xfrm>
          <a:prstGeom prst="roundRect">
            <a:avLst>
              <a:gd name="adj" fmla="val 6667"/>
            </a:avLst>
          </a:prstGeom>
          <a:solidFill>
            <a:srgbClr val="433550"/>
          </a:solidFill>
        </p:spPr>
      </p:sp>
      <p:sp>
        <p:nvSpPr>
          <p:cNvPr id="17" name="Text 14"/>
          <p:cNvSpPr/>
          <p:nvPr/>
        </p:nvSpPr>
        <p:spPr>
          <a:xfrm>
            <a:off x="4829294" y="5324118"/>
            <a:ext cx="154424" cy="308848"/>
          </a:xfrm>
          <a:prstGeom prst="rect">
            <a:avLst/>
          </a:prstGeom>
          <a:noFill/>
        </p:spPr>
        <p:txBody>
          <a:bodyPr wrap="none" lIns="0" tIns="0" rIns="0" bIns="0" rtlCol="0" anchor="t"/>
          <a:lstStyle/>
          <a:p>
            <a:pPr marL="0" indent="0" algn="ctr">
              <a:lnSpc>
                <a:spcPts val="2400"/>
              </a:lnSpc>
              <a:buNone/>
            </a:pPr>
            <a:r>
              <a:rPr lang="en-US" sz="2400" b="1" dirty="0">
                <a:solidFill>
                  <a:srgbClr val="DAD1E6"/>
                </a:solidFill>
                <a:latin typeface="Inconsolata Bold" pitchFamily="34" charset="0"/>
                <a:ea typeface="Inconsolata Bold" pitchFamily="34" charset="-122"/>
                <a:cs typeface="Inconsolata Bold" pitchFamily="34" charset="-120"/>
              </a:rPr>
              <a:t>4</a:t>
            </a:r>
            <a:endParaRPr lang="en-US" sz="2400" dirty="0"/>
          </a:p>
        </p:txBody>
      </p:sp>
      <p:sp>
        <p:nvSpPr>
          <p:cNvPr id="18" name="Text 15"/>
          <p:cNvSpPr/>
          <p:nvPr/>
        </p:nvSpPr>
        <p:spPr>
          <a:xfrm>
            <a:off x="5344001" y="5246965"/>
            <a:ext cx="3079671" cy="643176"/>
          </a:xfrm>
          <a:prstGeom prst="rect">
            <a:avLst/>
          </a:prstGeom>
          <a:noFill/>
        </p:spPr>
        <p:txBody>
          <a:bodyPr wrap="square" lIns="0" tIns="0" rIns="0" bIns="0" rtlCol="0" anchor="t"/>
          <a:lstStyle/>
          <a:p>
            <a:pPr marL="0" indent="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Web Technologies Overview</a:t>
            </a:r>
            <a:endParaRPr lang="en-US" sz="2000" dirty="0"/>
          </a:p>
        </p:txBody>
      </p:sp>
      <p:sp>
        <p:nvSpPr>
          <p:cNvPr id="19" name="Text 16"/>
          <p:cNvSpPr/>
          <p:nvPr/>
        </p:nvSpPr>
        <p:spPr>
          <a:xfrm>
            <a:off x="5344001" y="6013609"/>
            <a:ext cx="3079671" cy="1646634"/>
          </a:xfrm>
          <a:prstGeom prst="rect">
            <a:avLst/>
          </a:prstGeom>
          <a:noFill/>
        </p:spPr>
        <p:txBody>
          <a:bodyPr wrap="square" lIns="0" tIns="0" rIns="0" bIns="0" rtlCol="0" anchor="t"/>
          <a:lstStyle/>
          <a:p>
            <a:pPr marL="0" indent="0">
              <a:lnSpc>
                <a:spcPts val="2550"/>
              </a:lnSpc>
              <a:buNone/>
            </a:pPr>
            <a:r>
              <a:rPr lang="en-US" sz="16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Gain a comprehensive understanding of the core technologies involved in web development, including HTML, CSS, and JavaScript.</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177058"/>
            <a:ext cx="8788122" cy="708779"/>
          </a:xfrm>
          <a:prstGeom prst="rect">
            <a:avLst/>
          </a:prstGeom>
          <a:noFill/>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Fundamentals of Web Development</a:t>
            </a:r>
            <a:endParaRPr lang="en-US" sz="4450" dirty="0"/>
          </a:p>
        </p:txBody>
      </p:sp>
      <p:sp>
        <p:nvSpPr>
          <p:cNvPr id="3" name="Text 1"/>
          <p:cNvSpPr/>
          <p:nvPr/>
        </p:nvSpPr>
        <p:spPr>
          <a:xfrm>
            <a:off x="793790" y="3452813"/>
            <a:ext cx="2975491" cy="354330"/>
          </a:xfrm>
          <a:prstGeom prst="rect">
            <a:avLst/>
          </a:prstGeom>
          <a:noFill/>
        </p:spPr>
        <p:txBody>
          <a:bodyPr wrap="none" lIns="0" tIns="0" rIns="0" bIns="0" rtlCol="0" anchor="t"/>
          <a:lstStyle/>
          <a:p>
            <a:pPr marL="0" indent="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Front-End Development</a:t>
            </a:r>
            <a:endParaRPr lang="en-US" sz="2200" dirty="0"/>
          </a:p>
        </p:txBody>
      </p:sp>
      <p:sp>
        <p:nvSpPr>
          <p:cNvPr id="4" name="Text 2"/>
          <p:cNvSpPr/>
          <p:nvPr/>
        </p:nvSpPr>
        <p:spPr>
          <a:xfrm>
            <a:off x="793790" y="4033957"/>
            <a:ext cx="3978116" cy="1451610"/>
          </a:xfrm>
          <a:prstGeom prst="rect">
            <a:avLst/>
          </a:prstGeom>
          <a:noFill/>
        </p:spPr>
        <p:txBody>
          <a:bodyPr wrap="square" lIns="0" tIns="0" rIns="0" bIns="0" rtlCol="0" anchor="t"/>
          <a:lstStyle/>
          <a:p>
            <a:pPr marL="0" indent="0">
              <a:lnSpc>
                <a:spcPts val="285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This area focuses on the user interface (UI) and user experience (UX), what users directly see and interact with on your website.</a:t>
            </a:r>
            <a:endParaRPr lang="en-US" sz="1750" dirty="0"/>
          </a:p>
        </p:txBody>
      </p:sp>
      <p:sp>
        <p:nvSpPr>
          <p:cNvPr id="5" name="Text 3"/>
          <p:cNvSpPr/>
          <p:nvPr/>
        </p:nvSpPr>
        <p:spPr>
          <a:xfrm>
            <a:off x="5332928" y="3452813"/>
            <a:ext cx="2835235" cy="354330"/>
          </a:xfrm>
          <a:prstGeom prst="rect">
            <a:avLst/>
          </a:prstGeom>
          <a:noFill/>
        </p:spPr>
        <p:txBody>
          <a:bodyPr wrap="none" lIns="0" tIns="0" rIns="0" bIns="0" rtlCol="0" anchor="t"/>
          <a:lstStyle/>
          <a:p>
            <a:pPr marL="0" indent="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Back-End Development</a:t>
            </a:r>
            <a:endParaRPr lang="en-US" sz="2200" dirty="0"/>
          </a:p>
        </p:txBody>
      </p:sp>
      <p:sp>
        <p:nvSpPr>
          <p:cNvPr id="6" name="Text 4"/>
          <p:cNvSpPr/>
          <p:nvPr/>
        </p:nvSpPr>
        <p:spPr>
          <a:xfrm>
            <a:off x="5332928" y="4033957"/>
            <a:ext cx="3978116" cy="1814513"/>
          </a:xfrm>
          <a:prstGeom prst="rect">
            <a:avLst/>
          </a:prstGeom>
          <a:noFill/>
        </p:spPr>
        <p:txBody>
          <a:bodyPr wrap="square" lIns="0" tIns="0" rIns="0" bIns="0" rtlCol="0" anchor="t"/>
          <a:lstStyle/>
          <a:p>
            <a:pPr marL="0" indent="0">
              <a:lnSpc>
                <a:spcPts val="285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This involves the server-side logic, databases, and functionality that powers the website's operations and user interactions. We'll discuss how data is stored and managed.</a:t>
            </a:r>
            <a:endParaRPr lang="en-US" sz="1750" dirty="0"/>
          </a:p>
        </p:txBody>
      </p:sp>
      <p:sp>
        <p:nvSpPr>
          <p:cNvPr id="7" name="Text 5"/>
          <p:cNvSpPr/>
          <p:nvPr/>
        </p:nvSpPr>
        <p:spPr>
          <a:xfrm>
            <a:off x="9872067" y="3452813"/>
            <a:ext cx="3117175" cy="354330"/>
          </a:xfrm>
          <a:prstGeom prst="rect">
            <a:avLst/>
          </a:prstGeom>
          <a:noFill/>
        </p:spPr>
        <p:txBody>
          <a:bodyPr wrap="none" lIns="0" tIns="0" rIns="0" bIns="0" rtlCol="0" anchor="t"/>
          <a:lstStyle/>
          <a:p>
            <a:pPr marL="0" indent="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Full-Stack Development</a:t>
            </a:r>
            <a:endParaRPr lang="en-US" sz="2200" dirty="0"/>
          </a:p>
        </p:txBody>
      </p:sp>
      <p:sp>
        <p:nvSpPr>
          <p:cNvPr id="8" name="Text 6"/>
          <p:cNvSpPr/>
          <p:nvPr/>
        </p:nvSpPr>
        <p:spPr>
          <a:xfrm>
            <a:off x="9872067" y="4033957"/>
            <a:ext cx="3978116" cy="1451610"/>
          </a:xfrm>
          <a:prstGeom prst="rect">
            <a:avLst/>
          </a:prstGeom>
          <a:noFill/>
        </p:spPr>
        <p:txBody>
          <a:bodyPr wrap="square" lIns="0" tIns="0" rIns="0" bIns="0" rtlCol="0" anchor="t"/>
          <a:lstStyle/>
          <a:p>
            <a:pPr marL="0" indent="0">
              <a:lnSpc>
                <a:spcPts val="285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This encompasses both front-end and back-end development, allowing for a comprehensive understanding of the entire website development process.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22221" y="677585"/>
            <a:ext cx="6000274" cy="555665"/>
          </a:xfrm>
          <a:prstGeom prst="rect">
            <a:avLst/>
          </a:prstGeom>
          <a:noFill/>
        </p:spPr>
        <p:txBody>
          <a:bodyPr wrap="none" lIns="0" tIns="0" rIns="0" bIns="0" rtlCol="0" anchor="t"/>
          <a:lstStyle/>
          <a:p>
            <a:pPr marL="0" indent="0">
              <a:lnSpc>
                <a:spcPts val="4350"/>
              </a:lnSpc>
              <a:buNone/>
            </a:pPr>
            <a:r>
              <a:rPr lang="en-US" sz="3500" b="1" dirty="0">
                <a:solidFill>
                  <a:srgbClr val="F94CAF"/>
                </a:solidFill>
                <a:latin typeface="Inconsolata Bold" pitchFamily="34" charset="0"/>
                <a:ea typeface="Inconsolata Bold" pitchFamily="34" charset="-122"/>
                <a:cs typeface="Inconsolata Bold" pitchFamily="34" charset="-120"/>
              </a:rPr>
              <a:t>HTML: Structuring Web Pages</a:t>
            </a:r>
            <a:endParaRPr lang="en-US" sz="3500" dirty="0"/>
          </a:p>
        </p:txBody>
      </p:sp>
      <p:sp>
        <p:nvSpPr>
          <p:cNvPr id="4" name="Shape 1"/>
          <p:cNvSpPr/>
          <p:nvPr/>
        </p:nvSpPr>
        <p:spPr>
          <a:xfrm>
            <a:off x="877491" y="1499949"/>
            <a:ext cx="22860" cy="6052066"/>
          </a:xfrm>
          <a:prstGeom prst="roundRect">
            <a:avLst>
              <a:gd name="adj" fmla="val 116673"/>
            </a:avLst>
          </a:prstGeom>
          <a:solidFill>
            <a:srgbClr val="5C4E69"/>
          </a:solidFill>
        </p:spPr>
      </p:sp>
      <p:sp>
        <p:nvSpPr>
          <p:cNvPr id="5" name="Shape 2"/>
          <p:cNvSpPr/>
          <p:nvPr/>
        </p:nvSpPr>
        <p:spPr>
          <a:xfrm>
            <a:off x="1066086" y="1888569"/>
            <a:ext cx="622221" cy="22860"/>
          </a:xfrm>
          <a:prstGeom prst="roundRect">
            <a:avLst>
              <a:gd name="adj" fmla="val 116673"/>
            </a:avLst>
          </a:prstGeom>
          <a:solidFill>
            <a:srgbClr val="5C4E69"/>
          </a:solidFill>
        </p:spPr>
      </p:sp>
      <p:sp>
        <p:nvSpPr>
          <p:cNvPr id="6" name="Shape 3"/>
          <p:cNvSpPr/>
          <p:nvPr/>
        </p:nvSpPr>
        <p:spPr>
          <a:xfrm>
            <a:off x="688896" y="1699974"/>
            <a:ext cx="400050" cy="400050"/>
          </a:xfrm>
          <a:prstGeom prst="roundRect">
            <a:avLst>
              <a:gd name="adj" fmla="val 6667"/>
            </a:avLst>
          </a:prstGeom>
          <a:solidFill>
            <a:srgbClr val="433550"/>
          </a:solidFill>
        </p:spPr>
      </p:sp>
      <p:sp>
        <p:nvSpPr>
          <p:cNvPr id="7" name="Text 4"/>
          <p:cNvSpPr/>
          <p:nvPr/>
        </p:nvSpPr>
        <p:spPr>
          <a:xfrm>
            <a:off x="822127" y="1766649"/>
            <a:ext cx="133469" cy="266700"/>
          </a:xfrm>
          <a:prstGeom prst="rect">
            <a:avLst/>
          </a:prstGeom>
          <a:noFill/>
        </p:spPr>
        <p:txBody>
          <a:bodyPr wrap="none" lIns="0" tIns="0" rIns="0" bIns="0" rtlCol="0" anchor="t"/>
          <a:lstStyle/>
          <a:p>
            <a:pPr marL="0" indent="0" algn="ctr">
              <a:lnSpc>
                <a:spcPts val="2100"/>
              </a:lnSpc>
              <a:buNone/>
            </a:pPr>
            <a:r>
              <a:rPr lang="en-US" sz="2100" b="1" dirty="0">
                <a:solidFill>
                  <a:srgbClr val="DAD1E6"/>
                </a:solidFill>
                <a:latin typeface="Inconsolata Bold" pitchFamily="34" charset="0"/>
                <a:ea typeface="Inconsolata Bold" pitchFamily="34" charset="-122"/>
                <a:cs typeface="Inconsolata Bold" pitchFamily="34" charset="-120"/>
              </a:rPr>
              <a:t>1</a:t>
            </a:r>
            <a:endParaRPr lang="en-US" sz="2100" dirty="0"/>
          </a:p>
        </p:txBody>
      </p:sp>
      <p:sp>
        <p:nvSpPr>
          <p:cNvPr id="8" name="Text 5"/>
          <p:cNvSpPr/>
          <p:nvPr/>
        </p:nvSpPr>
        <p:spPr>
          <a:xfrm>
            <a:off x="1866781" y="1677710"/>
            <a:ext cx="2222540" cy="277773"/>
          </a:xfrm>
          <a:prstGeom prst="rect">
            <a:avLst/>
          </a:prstGeom>
          <a:noFill/>
        </p:spPr>
        <p:txBody>
          <a:bodyPr wrap="none" lIns="0" tIns="0" rIns="0" bIns="0" rtlCol="0" anchor="t"/>
          <a:lstStyle/>
          <a:p>
            <a:pPr marL="0" indent="0" algn="l">
              <a:lnSpc>
                <a:spcPts val="2150"/>
              </a:lnSpc>
              <a:buNone/>
            </a:pPr>
            <a:r>
              <a:rPr lang="en-US" sz="1750" b="1" dirty="0">
                <a:solidFill>
                  <a:srgbClr val="DAD1E6"/>
                </a:solidFill>
                <a:latin typeface="Inconsolata Bold" pitchFamily="34" charset="0"/>
                <a:ea typeface="Inconsolata Bold" pitchFamily="34" charset="-122"/>
                <a:cs typeface="Inconsolata Bold" pitchFamily="34" charset="-120"/>
              </a:rPr>
              <a:t>HTML Basics</a:t>
            </a:r>
            <a:endParaRPr lang="en-US" sz="1750" dirty="0"/>
          </a:p>
        </p:txBody>
      </p:sp>
      <p:sp>
        <p:nvSpPr>
          <p:cNvPr id="9" name="Text 6"/>
          <p:cNvSpPr/>
          <p:nvPr/>
        </p:nvSpPr>
        <p:spPr>
          <a:xfrm>
            <a:off x="1866781" y="2062163"/>
            <a:ext cx="6654998" cy="568643"/>
          </a:xfrm>
          <a:prstGeom prst="rect">
            <a:avLst/>
          </a:prstGeom>
          <a:noFill/>
        </p:spPr>
        <p:txBody>
          <a:bodyPr wrap="square" lIns="0" tIns="0" rIns="0" bIns="0" rtlCol="0" anchor="t"/>
          <a:lstStyle/>
          <a:p>
            <a:pPr marL="0" indent="0" algn="l">
              <a:lnSpc>
                <a:spcPts val="2200"/>
              </a:lnSpc>
              <a:buNone/>
            </a:pPr>
            <a:r>
              <a:rPr lang="en-US" sz="14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Understanding the building blocks of HTML, like tags, elements, and attributes, is crucial for creating the structure of your website.</a:t>
            </a:r>
            <a:endParaRPr lang="en-US" sz="1400" dirty="0"/>
          </a:p>
        </p:txBody>
      </p:sp>
      <p:sp>
        <p:nvSpPr>
          <p:cNvPr id="10" name="Shape 7"/>
          <p:cNvSpPr/>
          <p:nvPr/>
        </p:nvSpPr>
        <p:spPr>
          <a:xfrm>
            <a:off x="1066086" y="3374946"/>
            <a:ext cx="622221" cy="22860"/>
          </a:xfrm>
          <a:prstGeom prst="roundRect">
            <a:avLst>
              <a:gd name="adj" fmla="val 116673"/>
            </a:avLst>
          </a:prstGeom>
          <a:solidFill>
            <a:srgbClr val="5C4E69"/>
          </a:solidFill>
        </p:spPr>
      </p:sp>
      <p:sp>
        <p:nvSpPr>
          <p:cNvPr id="11" name="Shape 8"/>
          <p:cNvSpPr/>
          <p:nvPr/>
        </p:nvSpPr>
        <p:spPr>
          <a:xfrm>
            <a:off x="688896" y="3186351"/>
            <a:ext cx="400050" cy="400050"/>
          </a:xfrm>
          <a:prstGeom prst="roundRect">
            <a:avLst>
              <a:gd name="adj" fmla="val 6667"/>
            </a:avLst>
          </a:prstGeom>
          <a:solidFill>
            <a:srgbClr val="433550"/>
          </a:solidFill>
        </p:spPr>
      </p:sp>
      <p:sp>
        <p:nvSpPr>
          <p:cNvPr id="12" name="Text 9"/>
          <p:cNvSpPr/>
          <p:nvPr/>
        </p:nvSpPr>
        <p:spPr>
          <a:xfrm>
            <a:off x="822127" y="3253026"/>
            <a:ext cx="133469" cy="266700"/>
          </a:xfrm>
          <a:prstGeom prst="rect">
            <a:avLst/>
          </a:prstGeom>
          <a:noFill/>
        </p:spPr>
        <p:txBody>
          <a:bodyPr wrap="none" lIns="0" tIns="0" rIns="0" bIns="0" rtlCol="0" anchor="t"/>
          <a:lstStyle/>
          <a:p>
            <a:pPr marL="0" indent="0" algn="ctr">
              <a:lnSpc>
                <a:spcPts val="2100"/>
              </a:lnSpc>
              <a:buNone/>
            </a:pPr>
            <a:r>
              <a:rPr lang="en-US" sz="2100" b="1" dirty="0">
                <a:solidFill>
                  <a:srgbClr val="DAD1E6"/>
                </a:solidFill>
                <a:latin typeface="Inconsolata Bold" pitchFamily="34" charset="0"/>
                <a:ea typeface="Inconsolata Bold" pitchFamily="34" charset="-122"/>
                <a:cs typeface="Inconsolata Bold" pitchFamily="34" charset="-120"/>
              </a:rPr>
              <a:t>2</a:t>
            </a:r>
            <a:endParaRPr lang="en-US" sz="2100" dirty="0"/>
          </a:p>
        </p:txBody>
      </p:sp>
      <p:sp>
        <p:nvSpPr>
          <p:cNvPr id="13" name="Text 10"/>
          <p:cNvSpPr/>
          <p:nvPr/>
        </p:nvSpPr>
        <p:spPr>
          <a:xfrm>
            <a:off x="1866781" y="3164086"/>
            <a:ext cx="2222540" cy="277773"/>
          </a:xfrm>
          <a:prstGeom prst="rect">
            <a:avLst/>
          </a:prstGeom>
          <a:noFill/>
        </p:spPr>
        <p:txBody>
          <a:bodyPr wrap="none" lIns="0" tIns="0" rIns="0" bIns="0" rtlCol="0" anchor="t"/>
          <a:lstStyle/>
          <a:p>
            <a:pPr marL="0" indent="0" algn="l">
              <a:lnSpc>
                <a:spcPts val="2150"/>
              </a:lnSpc>
              <a:buNone/>
            </a:pPr>
            <a:r>
              <a:rPr lang="en-US" sz="1750" b="1" dirty="0">
                <a:solidFill>
                  <a:srgbClr val="DAD1E6"/>
                </a:solidFill>
                <a:latin typeface="Inconsolata Bold" pitchFamily="34" charset="0"/>
                <a:ea typeface="Inconsolata Bold" pitchFamily="34" charset="-122"/>
                <a:cs typeface="Inconsolata Bold" pitchFamily="34" charset="-120"/>
              </a:rPr>
              <a:t>Content Organization</a:t>
            </a:r>
            <a:endParaRPr lang="en-US" sz="1750" dirty="0"/>
          </a:p>
        </p:txBody>
      </p:sp>
      <p:sp>
        <p:nvSpPr>
          <p:cNvPr id="14" name="Text 11"/>
          <p:cNvSpPr/>
          <p:nvPr/>
        </p:nvSpPr>
        <p:spPr>
          <a:xfrm>
            <a:off x="1866781" y="3548539"/>
            <a:ext cx="6654998" cy="568643"/>
          </a:xfrm>
          <a:prstGeom prst="rect">
            <a:avLst/>
          </a:prstGeom>
          <a:noFill/>
        </p:spPr>
        <p:txBody>
          <a:bodyPr wrap="square" lIns="0" tIns="0" rIns="0" bIns="0" rtlCol="0" anchor="t"/>
          <a:lstStyle/>
          <a:p>
            <a:pPr marL="0" indent="0" algn="l">
              <a:lnSpc>
                <a:spcPts val="2200"/>
              </a:lnSpc>
              <a:buNone/>
            </a:pPr>
            <a:r>
              <a:rPr lang="en-US" sz="14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Learn how to arrange website content into headings, paragraphs, lists, and other elements using HTML tags, ensuring a logical and visually appealing structure.</a:t>
            </a:r>
            <a:endParaRPr lang="en-US" sz="1400" dirty="0"/>
          </a:p>
        </p:txBody>
      </p:sp>
      <p:sp>
        <p:nvSpPr>
          <p:cNvPr id="15" name="Shape 12"/>
          <p:cNvSpPr/>
          <p:nvPr/>
        </p:nvSpPr>
        <p:spPr>
          <a:xfrm>
            <a:off x="1066086" y="4861322"/>
            <a:ext cx="622221" cy="22860"/>
          </a:xfrm>
          <a:prstGeom prst="roundRect">
            <a:avLst>
              <a:gd name="adj" fmla="val 116673"/>
            </a:avLst>
          </a:prstGeom>
          <a:solidFill>
            <a:srgbClr val="5C4E69"/>
          </a:solidFill>
        </p:spPr>
      </p:sp>
      <p:sp>
        <p:nvSpPr>
          <p:cNvPr id="16" name="Shape 13"/>
          <p:cNvSpPr/>
          <p:nvPr/>
        </p:nvSpPr>
        <p:spPr>
          <a:xfrm>
            <a:off x="688896" y="4672727"/>
            <a:ext cx="400050" cy="400050"/>
          </a:xfrm>
          <a:prstGeom prst="roundRect">
            <a:avLst>
              <a:gd name="adj" fmla="val 6667"/>
            </a:avLst>
          </a:prstGeom>
          <a:solidFill>
            <a:srgbClr val="433550"/>
          </a:solidFill>
        </p:spPr>
      </p:sp>
      <p:sp>
        <p:nvSpPr>
          <p:cNvPr id="17" name="Text 14"/>
          <p:cNvSpPr/>
          <p:nvPr/>
        </p:nvSpPr>
        <p:spPr>
          <a:xfrm>
            <a:off x="822127" y="4739402"/>
            <a:ext cx="133469" cy="266700"/>
          </a:xfrm>
          <a:prstGeom prst="rect">
            <a:avLst/>
          </a:prstGeom>
          <a:noFill/>
        </p:spPr>
        <p:txBody>
          <a:bodyPr wrap="none" lIns="0" tIns="0" rIns="0" bIns="0" rtlCol="0" anchor="t"/>
          <a:lstStyle/>
          <a:p>
            <a:pPr marL="0" indent="0" algn="ctr">
              <a:lnSpc>
                <a:spcPts val="2100"/>
              </a:lnSpc>
              <a:buNone/>
            </a:pPr>
            <a:r>
              <a:rPr lang="en-US" sz="2100" b="1" dirty="0">
                <a:solidFill>
                  <a:srgbClr val="DAD1E6"/>
                </a:solidFill>
                <a:latin typeface="Inconsolata Bold" pitchFamily="34" charset="0"/>
                <a:ea typeface="Inconsolata Bold" pitchFamily="34" charset="-122"/>
                <a:cs typeface="Inconsolata Bold" pitchFamily="34" charset="-120"/>
              </a:rPr>
              <a:t>3</a:t>
            </a:r>
            <a:endParaRPr lang="en-US" sz="2100" dirty="0"/>
          </a:p>
        </p:txBody>
      </p:sp>
      <p:sp>
        <p:nvSpPr>
          <p:cNvPr id="18" name="Text 15"/>
          <p:cNvSpPr/>
          <p:nvPr/>
        </p:nvSpPr>
        <p:spPr>
          <a:xfrm>
            <a:off x="1866781" y="4650462"/>
            <a:ext cx="2222540" cy="277773"/>
          </a:xfrm>
          <a:prstGeom prst="rect">
            <a:avLst/>
          </a:prstGeom>
          <a:noFill/>
        </p:spPr>
        <p:txBody>
          <a:bodyPr wrap="none" lIns="0" tIns="0" rIns="0" bIns="0" rtlCol="0" anchor="t"/>
          <a:lstStyle/>
          <a:p>
            <a:pPr marL="0" indent="0" algn="l">
              <a:lnSpc>
                <a:spcPts val="2150"/>
              </a:lnSpc>
              <a:buNone/>
            </a:pPr>
            <a:r>
              <a:rPr lang="en-US" sz="1750" b="1" dirty="0">
                <a:solidFill>
                  <a:srgbClr val="DAD1E6"/>
                </a:solidFill>
                <a:latin typeface="Inconsolata Bold" pitchFamily="34" charset="0"/>
                <a:ea typeface="Inconsolata Bold" pitchFamily="34" charset="-122"/>
                <a:cs typeface="Inconsolata Bold" pitchFamily="34" charset="-120"/>
              </a:rPr>
              <a:t>Semantic Markup</a:t>
            </a:r>
            <a:endParaRPr lang="en-US" sz="1750" dirty="0"/>
          </a:p>
        </p:txBody>
      </p:sp>
      <p:sp>
        <p:nvSpPr>
          <p:cNvPr id="19" name="Text 16"/>
          <p:cNvSpPr/>
          <p:nvPr/>
        </p:nvSpPr>
        <p:spPr>
          <a:xfrm>
            <a:off x="1866781" y="5034915"/>
            <a:ext cx="6654998" cy="852964"/>
          </a:xfrm>
          <a:prstGeom prst="rect">
            <a:avLst/>
          </a:prstGeom>
          <a:noFill/>
        </p:spPr>
        <p:txBody>
          <a:bodyPr wrap="square" lIns="0" tIns="0" rIns="0" bIns="0" rtlCol="0" anchor="t"/>
          <a:lstStyle/>
          <a:p>
            <a:pPr marL="0" indent="0" algn="l">
              <a:lnSpc>
                <a:spcPts val="2200"/>
              </a:lnSpc>
              <a:buNone/>
            </a:pPr>
            <a:r>
              <a:rPr lang="en-US" sz="14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Using semantic HTML tags, like `header`, `nav`, `main`, `article`, and `footer`, we'll give your website a clear meaning and structure, improving its accessibility and search engine optimization (SEO).</a:t>
            </a:r>
            <a:endParaRPr lang="en-US" sz="1400" dirty="0"/>
          </a:p>
        </p:txBody>
      </p:sp>
      <p:sp>
        <p:nvSpPr>
          <p:cNvPr id="20" name="Shape 17"/>
          <p:cNvSpPr/>
          <p:nvPr/>
        </p:nvSpPr>
        <p:spPr>
          <a:xfrm>
            <a:off x="1066086" y="6632019"/>
            <a:ext cx="622221" cy="22860"/>
          </a:xfrm>
          <a:prstGeom prst="roundRect">
            <a:avLst>
              <a:gd name="adj" fmla="val 116673"/>
            </a:avLst>
          </a:prstGeom>
          <a:solidFill>
            <a:srgbClr val="5C4E69"/>
          </a:solidFill>
        </p:spPr>
      </p:sp>
      <p:sp>
        <p:nvSpPr>
          <p:cNvPr id="21" name="Shape 18"/>
          <p:cNvSpPr/>
          <p:nvPr/>
        </p:nvSpPr>
        <p:spPr>
          <a:xfrm>
            <a:off x="688896" y="6443424"/>
            <a:ext cx="400050" cy="400050"/>
          </a:xfrm>
          <a:prstGeom prst="roundRect">
            <a:avLst>
              <a:gd name="adj" fmla="val 6667"/>
            </a:avLst>
          </a:prstGeom>
          <a:solidFill>
            <a:srgbClr val="433550"/>
          </a:solidFill>
        </p:spPr>
      </p:sp>
      <p:sp>
        <p:nvSpPr>
          <p:cNvPr id="22" name="Text 19"/>
          <p:cNvSpPr/>
          <p:nvPr/>
        </p:nvSpPr>
        <p:spPr>
          <a:xfrm>
            <a:off x="822127" y="6510099"/>
            <a:ext cx="133469" cy="266700"/>
          </a:xfrm>
          <a:prstGeom prst="rect">
            <a:avLst/>
          </a:prstGeom>
          <a:noFill/>
        </p:spPr>
        <p:txBody>
          <a:bodyPr wrap="none" lIns="0" tIns="0" rIns="0" bIns="0" rtlCol="0" anchor="t"/>
          <a:lstStyle/>
          <a:p>
            <a:pPr marL="0" indent="0" algn="ctr">
              <a:lnSpc>
                <a:spcPts val="2100"/>
              </a:lnSpc>
              <a:buNone/>
            </a:pPr>
            <a:r>
              <a:rPr lang="en-US" sz="2100" b="1" dirty="0">
                <a:solidFill>
                  <a:srgbClr val="DAD1E6"/>
                </a:solidFill>
                <a:latin typeface="Inconsolata Bold" pitchFamily="34" charset="0"/>
                <a:ea typeface="Inconsolata Bold" pitchFamily="34" charset="-122"/>
                <a:cs typeface="Inconsolata Bold" pitchFamily="34" charset="-120"/>
              </a:rPr>
              <a:t>4</a:t>
            </a:r>
            <a:endParaRPr lang="en-US" sz="2100" dirty="0"/>
          </a:p>
        </p:txBody>
      </p:sp>
      <p:sp>
        <p:nvSpPr>
          <p:cNvPr id="23" name="Text 20"/>
          <p:cNvSpPr/>
          <p:nvPr/>
        </p:nvSpPr>
        <p:spPr>
          <a:xfrm>
            <a:off x="1866781" y="6421160"/>
            <a:ext cx="3110389" cy="277773"/>
          </a:xfrm>
          <a:prstGeom prst="rect">
            <a:avLst/>
          </a:prstGeom>
          <a:noFill/>
        </p:spPr>
        <p:txBody>
          <a:bodyPr wrap="none" lIns="0" tIns="0" rIns="0" bIns="0" rtlCol="0" anchor="t"/>
          <a:lstStyle/>
          <a:p>
            <a:pPr marL="0" indent="0" algn="l">
              <a:lnSpc>
                <a:spcPts val="2150"/>
              </a:lnSpc>
              <a:buNone/>
            </a:pPr>
            <a:r>
              <a:rPr lang="en-US" sz="1750" b="1" dirty="0">
                <a:solidFill>
                  <a:srgbClr val="DAD1E6"/>
                </a:solidFill>
                <a:latin typeface="Inconsolata Bold" pitchFamily="34" charset="0"/>
                <a:ea typeface="Inconsolata Bold" pitchFamily="34" charset="-122"/>
                <a:cs typeface="Inconsolata Bold" pitchFamily="34" charset="-120"/>
              </a:rPr>
              <a:t>Integrating Images and Media</a:t>
            </a:r>
            <a:endParaRPr lang="en-US" sz="1750" dirty="0"/>
          </a:p>
        </p:txBody>
      </p:sp>
      <p:sp>
        <p:nvSpPr>
          <p:cNvPr id="24" name="Text 21"/>
          <p:cNvSpPr/>
          <p:nvPr/>
        </p:nvSpPr>
        <p:spPr>
          <a:xfrm>
            <a:off x="1866781" y="6805613"/>
            <a:ext cx="6654998" cy="568643"/>
          </a:xfrm>
          <a:prstGeom prst="rect">
            <a:avLst/>
          </a:prstGeom>
          <a:noFill/>
        </p:spPr>
        <p:txBody>
          <a:bodyPr wrap="square" lIns="0" tIns="0" rIns="0" bIns="0" rtlCol="0" anchor="t"/>
          <a:lstStyle/>
          <a:p>
            <a:pPr marL="0" indent="0" algn="l">
              <a:lnSpc>
                <a:spcPts val="2200"/>
              </a:lnSpc>
              <a:buNone/>
            </a:pPr>
            <a:r>
              <a:rPr lang="en-US" sz="14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We'll incorporate visually appealing images, videos, and audio into your website to showcase your cake creations and enhance the overall user experience.</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827377"/>
          </a:xfrm>
          <a:prstGeom prst="rect">
            <a:avLst/>
          </a:prstGeom>
        </p:spPr>
      </p:pic>
      <p:sp>
        <p:nvSpPr>
          <p:cNvPr id="3" name="Text 0"/>
          <p:cNvSpPr/>
          <p:nvPr/>
        </p:nvSpPr>
        <p:spPr>
          <a:xfrm>
            <a:off x="791647" y="3449360"/>
            <a:ext cx="8764191" cy="706874"/>
          </a:xfrm>
          <a:prstGeom prst="rect">
            <a:avLst/>
          </a:prstGeom>
          <a:noFill/>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CSS: Styling the Cake Shop Site</a:t>
            </a:r>
            <a:endParaRPr lang="en-US" sz="4450" dirty="0"/>
          </a:p>
        </p:txBody>
      </p:sp>
      <p:sp>
        <p:nvSpPr>
          <p:cNvPr id="4" name="Shape 1"/>
          <p:cNvSpPr/>
          <p:nvPr/>
        </p:nvSpPr>
        <p:spPr>
          <a:xfrm>
            <a:off x="791647" y="4495443"/>
            <a:ext cx="4198263" cy="3112889"/>
          </a:xfrm>
          <a:prstGeom prst="roundRect">
            <a:avLst>
              <a:gd name="adj" fmla="val 1090"/>
            </a:avLst>
          </a:prstGeom>
          <a:solidFill>
            <a:srgbClr val="433550"/>
          </a:solidFill>
        </p:spPr>
      </p:sp>
      <p:sp>
        <p:nvSpPr>
          <p:cNvPr id="5" name="Text 2"/>
          <p:cNvSpPr/>
          <p:nvPr/>
        </p:nvSpPr>
        <p:spPr>
          <a:xfrm>
            <a:off x="1017746" y="4721542"/>
            <a:ext cx="3109198" cy="353378"/>
          </a:xfrm>
          <a:prstGeom prst="rect">
            <a:avLst/>
          </a:prstGeom>
          <a:noFill/>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Cascading Style Sheets</a:t>
            </a:r>
            <a:endParaRPr lang="en-US" sz="2200" dirty="0"/>
          </a:p>
        </p:txBody>
      </p:sp>
      <p:sp>
        <p:nvSpPr>
          <p:cNvPr id="6" name="Text 3"/>
          <p:cNvSpPr/>
          <p:nvPr/>
        </p:nvSpPr>
        <p:spPr>
          <a:xfrm>
            <a:off x="1017746" y="5210532"/>
            <a:ext cx="3746063" cy="1809750"/>
          </a:xfrm>
          <a:prstGeom prst="rect">
            <a:avLst/>
          </a:prstGeom>
          <a:noFill/>
        </p:spPr>
        <p:txBody>
          <a:bodyPr wrap="square" lIns="0" tIns="0" rIns="0" bIns="0" rtlCol="0" anchor="t"/>
          <a:lstStyle/>
          <a:p>
            <a:pPr marL="0" indent="0">
              <a:lnSpc>
                <a:spcPts val="280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CSS allows us to control the visual appearance of your website, including color, fonts, layout, and animations, giving it a cohesive and professional look.</a:t>
            </a:r>
            <a:endParaRPr lang="en-US" sz="1750" dirty="0"/>
          </a:p>
        </p:txBody>
      </p:sp>
      <p:sp>
        <p:nvSpPr>
          <p:cNvPr id="7" name="Shape 4"/>
          <p:cNvSpPr/>
          <p:nvPr/>
        </p:nvSpPr>
        <p:spPr>
          <a:xfrm>
            <a:off x="5216009" y="4495443"/>
            <a:ext cx="4198263" cy="3112889"/>
          </a:xfrm>
          <a:prstGeom prst="roundRect">
            <a:avLst>
              <a:gd name="adj" fmla="val 1090"/>
            </a:avLst>
          </a:prstGeom>
          <a:solidFill>
            <a:srgbClr val="433550"/>
          </a:solidFill>
        </p:spPr>
      </p:sp>
      <p:sp>
        <p:nvSpPr>
          <p:cNvPr id="8" name="Text 5"/>
          <p:cNvSpPr/>
          <p:nvPr/>
        </p:nvSpPr>
        <p:spPr>
          <a:xfrm>
            <a:off x="5442109" y="4721542"/>
            <a:ext cx="3391853" cy="353378"/>
          </a:xfrm>
          <a:prstGeom prst="rect">
            <a:avLst/>
          </a:prstGeom>
          <a:noFill/>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Selectors and Properties</a:t>
            </a:r>
            <a:endParaRPr lang="en-US" sz="2200" dirty="0"/>
          </a:p>
        </p:txBody>
      </p:sp>
      <p:sp>
        <p:nvSpPr>
          <p:cNvPr id="9" name="Text 6"/>
          <p:cNvSpPr/>
          <p:nvPr/>
        </p:nvSpPr>
        <p:spPr>
          <a:xfrm>
            <a:off x="5442109" y="5210532"/>
            <a:ext cx="3746063" cy="2171700"/>
          </a:xfrm>
          <a:prstGeom prst="rect">
            <a:avLst/>
          </a:prstGeom>
          <a:noFill/>
        </p:spPr>
        <p:txBody>
          <a:bodyPr wrap="square" lIns="0" tIns="0" rIns="0" bIns="0" rtlCol="0" anchor="t"/>
          <a:lstStyle/>
          <a:p>
            <a:pPr marL="0" indent="0">
              <a:lnSpc>
                <a:spcPts val="280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We'll use CSS selectors to target specific HTML elements and apply properties like `font-size`, `color`, `background-color`, `margin`, and `padding` to create the desired visual style.</a:t>
            </a:r>
            <a:endParaRPr lang="en-US" sz="1750" dirty="0"/>
          </a:p>
        </p:txBody>
      </p:sp>
      <p:sp>
        <p:nvSpPr>
          <p:cNvPr id="10" name="Shape 7"/>
          <p:cNvSpPr/>
          <p:nvPr/>
        </p:nvSpPr>
        <p:spPr>
          <a:xfrm>
            <a:off x="9640372" y="4495443"/>
            <a:ext cx="4198263" cy="3112889"/>
          </a:xfrm>
          <a:prstGeom prst="roundRect">
            <a:avLst>
              <a:gd name="adj" fmla="val 1090"/>
            </a:avLst>
          </a:prstGeom>
          <a:solidFill>
            <a:srgbClr val="433550"/>
          </a:solidFill>
        </p:spPr>
      </p:sp>
      <p:sp>
        <p:nvSpPr>
          <p:cNvPr id="11" name="Text 8"/>
          <p:cNvSpPr/>
          <p:nvPr/>
        </p:nvSpPr>
        <p:spPr>
          <a:xfrm>
            <a:off x="9866471" y="4721542"/>
            <a:ext cx="2827377" cy="353378"/>
          </a:xfrm>
          <a:prstGeom prst="rect">
            <a:avLst/>
          </a:prstGeom>
          <a:noFill/>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Layout Techniques</a:t>
            </a:r>
            <a:endParaRPr lang="en-US" sz="2200" dirty="0"/>
          </a:p>
        </p:txBody>
      </p:sp>
      <p:sp>
        <p:nvSpPr>
          <p:cNvPr id="12" name="Text 9"/>
          <p:cNvSpPr/>
          <p:nvPr/>
        </p:nvSpPr>
        <p:spPr>
          <a:xfrm>
            <a:off x="9866471" y="5210532"/>
            <a:ext cx="3746063" cy="1809750"/>
          </a:xfrm>
          <a:prstGeom prst="rect">
            <a:avLst/>
          </a:prstGeom>
          <a:noFill/>
        </p:spPr>
        <p:txBody>
          <a:bodyPr wrap="square" lIns="0" tIns="0" rIns="0" bIns="0" rtlCol="0" anchor="t"/>
          <a:lstStyle/>
          <a:p>
            <a:pPr marL="0" indent="0">
              <a:lnSpc>
                <a:spcPts val="280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Using techniques like Flexbox and Grid, we'll create responsive and visually appealing layouts, ensuring your website adapts seamlessly to different screen sizes.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421493"/>
          </a:xfrm>
          <a:prstGeom prst="rect">
            <a:avLst/>
          </a:prstGeom>
        </p:spPr>
      </p:pic>
      <p:sp>
        <p:nvSpPr>
          <p:cNvPr id="3" name="Text 0"/>
          <p:cNvSpPr/>
          <p:nvPr/>
        </p:nvSpPr>
        <p:spPr>
          <a:xfrm>
            <a:off x="677942" y="2954179"/>
            <a:ext cx="9442490" cy="605433"/>
          </a:xfrm>
          <a:prstGeom prst="rect">
            <a:avLst/>
          </a:prstGeom>
          <a:noFill/>
        </p:spPr>
        <p:txBody>
          <a:bodyPr wrap="none" lIns="0" tIns="0" rIns="0" bIns="0" rtlCol="0" anchor="t"/>
          <a:lstStyle/>
          <a:p>
            <a:pPr marL="0" indent="0">
              <a:lnSpc>
                <a:spcPts val="4750"/>
              </a:lnSpc>
              <a:buNone/>
            </a:pPr>
            <a:r>
              <a:rPr lang="en-US" sz="3800" b="1" dirty="0">
                <a:solidFill>
                  <a:srgbClr val="F94CAF"/>
                </a:solidFill>
                <a:latin typeface="Inconsolata Bold" pitchFamily="34" charset="0"/>
                <a:ea typeface="Inconsolata Bold" pitchFamily="34" charset="-122"/>
                <a:cs typeface="Inconsolata Bold" pitchFamily="34" charset="-120"/>
              </a:rPr>
              <a:t>JavaScript: Enhancing User Interactions</a:t>
            </a:r>
            <a:endParaRPr lang="en-US" sz="3800" dirty="0"/>
          </a:p>
        </p:txBody>
      </p:sp>
      <p:pic>
        <p:nvPicPr>
          <p:cNvPr id="4" name="Image 1" descr="preencoded.png"/>
          <p:cNvPicPr>
            <a:picLocks noChangeAspect="1"/>
          </p:cNvPicPr>
          <p:nvPr/>
        </p:nvPicPr>
        <p:blipFill>
          <a:blip r:embed="rId2"/>
          <a:stretch>
            <a:fillRect/>
          </a:stretch>
        </p:blipFill>
        <p:spPr>
          <a:xfrm>
            <a:off x="677942" y="3850124"/>
            <a:ext cx="3318629" cy="774859"/>
          </a:xfrm>
          <a:prstGeom prst="rect">
            <a:avLst/>
          </a:prstGeom>
        </p:spPr>
      </p:pic>
      <p:sp>
        <p:nvSpPr>
          <p:cNvPr id="5" name="Text 1"/>
          <p:cNvSpPr/>
          <p:nvPr/>
        </p:nvSpPr>
        <p:spPr>
          <a:xfrm>
            <a:off x="871657" y="4915495"/>
            <a:ext cx="2783681" cy="302657"/>
          </a:xfrm>
          <a:prstGeom prst="rect">
            <a:avLst/>
          </a:prstGeom>
          <a:noFill/>
        </p:spPr>
        <p:txBody>
          <a:bodyPr wrap="none" lIns="0" tIns="0" rIns="0" bIns="0" rtlCol="0" anchor="t"/>
          <a:lstStyle/>
          <a:p>
            <a:pPr marL="0" indent="0" algn="l">
              <a:lnSpc>
                <a:spcPts val="2350"/>
              </a:lnSpc>
              <a:buNone/>
            </a:pPr>
            <a:r>
              <a:rPr lang="en-US" sz="1900" b="1" dirty="0">
                <a:solidFill>
                  <a:srgbClr val="DAD1E6"/>
                </a:solidFill>
                <a:latin typeface="Inconsolata Bold" pitchFamily="34" charset="0"/>
                <a:ea typeface="Inconsolata Bold" pitchFamily="34" charset="-122"/>
                <a:cs typeface="Inconsolata Bold" pitchFamily="34" charset="-120"/>
              </a:rPr>
              <a:t>JavaScript Fundamentals</a:t>
            </a:r>
            <a:endParaRPr lang="en-US" sz="1900" dirty="0"/>
          </a:p>
        </p:txBody>
      </p:sp>
      <p:sp>
        <p:nvSpPr>
          <p:cNvPr id="6" name="Text 2"/>
          <p:cNvSpPr/>
          <p:nvPr/>
        </p:nvSpPr>
        <p:spPr>
          <a:xfrm>
            <a:off x="871657" y="5334357"/>
            <a:ext cx="2931200" cy="1239679"/>
          </a:xfrm>
          <a:prstGeom prst="rect">
            <a:avLst/>
          </a:prstGeom>
          <a:noFill/>
        </p:spPr>
        <p:txBody>
          <a:bodyPr wrap="square" lIns="0" tIns="0" rIns="0" bIns="0" rtlCol="0" anchor="t"/>
          <a:lstStyle/>
          <a:p>
            <a:pPr marL="0" indent="0" algn="l">
              <a:lnSpc>
                <a:spcPts val="2400"/>
              </a:lnSpc>
              <a:buNone/>
            </a:pPr>
            <a:r>
              <a:rPr lang="en-US" sz="15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This section will introduce you to the basics of JavaScript, including variables, data types, operators, and control flow.</a:t>
            </a:r>
            <a:endParaRPr lang="en-US" sz="1500" dirty="0"/>
          </a:p>
        </p:txBody>
      </p:sp>
      <p:pic>
        <p:nvPicPr>
          <p:cNvPr id="7" name="Image 2" descr="preencoded.png"/>
          <p:cNvPicPr>
            <a:picLocks noChangeAspect="1"/>
          </p:cNvPicPr>
          <p:nvPr/>
        </p:nvPicPr>
        <p:blipFill>
          <a:blip r:embed="rId3"/>
          <a:stretch>
            <a:fillRect/>
          </a:stretch>
        </p:blipFill>
        <p:spPr>
          <a:xfrm>
            <a:off x="3996571" y="3850124"/>
            <a:ext cx="3318629" cy="774859"/>
          </a:xfrm>
          <a:prstGeom prst="rect">
            <a:avLst/>
          </a:prstGeom>
        </p:spPr>
      </p:pic>
      <p:sp>
        <p:nvSpPr>
          <p:cNvPr id="8" name="Text 3"/>
          <p:cNvSpPr/>
          <p:nvPr/>
        </p:nvSpPr>
        <p:spPr>
          <a:xfrm>
            <a:off x="4190286" y="4915495"/>
            <a:ext cx="2421493" cy="302657"/>
          </a:xfrm>
          <a:prstGeom prst="rect">
            <a:avLst/>
          </a:prstGeom>
          <a:noFill/>
        </p:spPr>
        <p:txBody>
          <a:bodyPr wrap="none" lIns="0" tIns="0" rIns="0" bIns="0" rtlCol="0" anchor="t"/>
          <a:lstStyle/>
          <a:p>
            <a:pPr marL="0" indent="0" algn="l">
              <a:lnSpc>
                <a:spcPts val="2350"/>
              </a:lnSpc>
              <a:buNone/>
            </a:pPr>
            <a:r>
              <a:rPr lang="en-US" sz="1900" b="1" dirty="0">
                <a:solidFill>
                  <a:srgbClr val="DAD1E6"/>
                </a:solidFill>
                <a:latin typeface="Inconsolata Bold" pitchFamily="34" charset="0"/>
                <a:ea typeface="Inconsolata Bold" pitchFamily="34" charset="-122"/>
                <a:cs typeface="Inconsolata Bold" pitchFamily="34" charset="-120"/>
              </a:rPr>
              <a:t>Event Handling</a:t>
            </a:r>
            <a:endParaRPr lang="en-US" sz="1900" dirty="0"/>
          </a:p>
        </p:txBody>
      </p:sp>
      <p:sp>
        <p:nvSpPr>
          <p:cNvPr id="9" name="Text 4"/>
          <p:cNvSpPr/>
          <p:nvPr/>
        </p:nvSpPr>
        <p:spPr>
          <a:xfrm>
            <a:off x="4190286" y="5334357"/>
            <a:ext cx="2931200" cy="1859518"/>
          </a:xfrm>
          <a:prstGeom prst="rect">
            <a:avLst/>
          </a:prstGeom>
          <a:noFill/>
        </p:spPr>
        <p:txBody>
          <a:bodyPr wrap="square" lIns="0" tIns="0" rIns="0" bIns="0" rtlCol="0" anchor="t"/>
          <a:lstStyle/>
          <a:p>
            <a:pPr marL="0" indent="0" algn="l">
              <a:lnSpc>
                <a:spcPts val="2400"/>
              </a:lnSpc>
              <a:buNone/>
            </a:pPr>
            <a:r>
              <a:rPr lang="en-US" sz="15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We'll learn how to create interactive elements like buttons, forms, and menus, allowing users to engage with your website and order cakes with ease.</a:t>
            </a:r>
            <a:endParaRPr lang="en-US" sz="1500" dirty="0"/>
          </a:p>
        </p:txBody>
      </p:sp>
      <p:pic>
        <p:nvPicPr>
          <p:cNvPr id="10" name="Image 3" descr="preencoded.png"/>
          <p:cNvPicPr>
            <a:picLocks noChangeAspect="1"/>
          </p:cNvPicPr>
          <p:nvPr/>
        </p:nvPicPr>
        <p:blipFill>
          <a:blip r:embed="rId4"/>
          <a:stretch>
            <a:fillRect/>
          </a:stretch>
        </p:blipFill>
        <p:spPr>
          <a:xfrm>
            <a:off x="7315200" y="3850124"/>
            <a:ext cx="3318629" cy="774859"/>
          </a:xfrm>
          <a:prstGeom prst="rect">
            <a:avLst/>
          </a:prstGeom>
        </p:spPr>
      </p:pic>
      <p:sp>
        <p:nvSpPr>
          <p:cNvPr id="11" name="Text 5"/>
          <p:cNvSpPr/>
          <p:nvPr/>
        </p:nvSpPr>
        <p:spPr>
          <a:xfrm>
            <a:off x="7508915" y="4915495"/>
            <a:ext cx="2421493" cy="302657"/>
          </a:xfrm>
          <a:prstGeom prst="rect">
            <a:avLst/>
          </a:prstGeom>
          <a:noFill/>
        </p:spPr>
        <p:txBody>
          <a:bodyPr wrap="none" lIns="0" tIns="0" rIns="0" bIns="0" rtlCol="0" anchor="t"/>
          <a:lstStyle/>
          <a:p>
            <a:pPr marL="0" indent="0" algn="l">
              <a:lnSpc>
                <a:spcPts val="2350"/>
              </a:lnSpc>
              <a:buNone/>
            </a:pPr>
            <a:r>
              <a:rPr lang="en-US" sz="1900" b="1" dirty="0">
                <a:solidFill>
                  <a:srgbClr val="DAD1E6"/>
                </a:solidFill>
                <a:latin typeface="Inconsolata Bold" pitchFamily="34" charset="0"/>
                <a:ea typeface="Inconsolata Bold" pitchFamily="34" charset="-122"/>
                <a:cs typeface="Inconsolata Bold" pitchFamily="34" charset="-120"/>
              </a:rPr>
              <a:t>DOM Manipulation</a:t>
            </a:r>
            <a:endParaRPr lang="en-US" sz="1900" dirty="0"/>
          </a:p>
        </p:txBody>
      </p:sp>
      <p:sp>
        <p:nvSpPr>
          <p:cNvPr id="12" name="Text 6"/>
          <p:cNvSpPr/>
          <p:nvPr/>
        </p:nvSpPr>
        <p:spPr>
          <a:xfrm>
            <a:off x="7508915" y="5334357"/>
            <a:ext cx="2931200" cy="2169438"/>
          </a:xfrm>
          <a:prstGeom prst="rect">
            <a:avLst/>
          </a:prstGeom>
          <a:noFill/>
        </p:spPr>
        <p:txBody>
          <a:bodyPr wrap="square" lIns="0" tIns="0" rIns="0" bIns="0" rtlCol="0" anchor="t"/>
          <a:lstStyle/>
          <a:p>
            <a:pPr marL="0" indent="0" algn="l">
              <a:lnSpc>
                <a:spcPts val="2400"/>
              </a:lnSpc>
              <a:buNone/>
            </a:pPr>
            <a:r>
              <a:rPr lang="en-US" sz="15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JavaScript enables us to dynamically modify the content and appearance of your website, creating engaging user experiences and showcasing your cakes in new and exciting ways.</a:t>
            </a:r>
            <a:endParaRPr lang="en-US" sz="1500" dirty="0"/>
          </a:p>
        </p:txBody>
      </p:sp>
      <p:pic>
        <p:nvPicPr>
          <p:cNvPr id="13" name="Image 4" descr="preencoded.png"/>
          <p:cNvPicPr>
            <a:picLocks noChangeAspect="1"/>
          </p:cNvPicPr>
          <p:nvPr/>
        </p:nvPicPr>
        <p:blipFill>
          <a:blip r:embed="rId5"/>
          <a:stretch>
            <a:fillRect/>
          </a:stretch>
        </p:blipFill>
        <p:spPr>
          <a:xfrm>
            <a:off x="10633829" y="3850124"/>
            <a:ext cx="3318629" cy="774859"/>
          </a:xfrm>
          <a:prstGeom prst="rect">
            <a:avLst/>
          </a:prstGeom>
        </p:spPr>
      </p:pic>
      <p:sp>
        <p:nvSpPr>
          <p:cNvPr id="14" name="Text 7"/>
          <p:cNvSpPr/>
          <p:nvPr/>
        </p:nvSpPr>
        <p:spPr>
          <a:xfrm>
            <a:off x="10827544" y="4915495"/>
            <a:ext cx="2662714" cy="302657"/>
          </a:xfrm>
          <a:prstGeom prst="rect">
            <a:avLst/>
          </a:prstGeom>
          <a:noFill/>
        </p:spPr>
        <p:txBody>
          <a:bodyPr wrap="none" lIns="0" tIns="0" rIns="0" bIns="0" rtlCol="0" anchor="t"/>
          <a:lstStyle/>
          <a:p>
            <a:pPr marL="0" indent="0" algn="l">
              <a:lnSpc>
                <a:spcPts val="2350"/>
              </a:lnSpc>
              <a:buNone/>
            </a:pPr>
            <a:r>
              <a:rPr lang="en-US" sz="1900" b="1" dirty="0">
                <a:solidFill>
                  <a:srgbClr val="DAD1E6"/>
                </a:solidFill>
                <a:latin typeface="Inconsolata Bold" pitchFamily="34" charset="0"/>
                <a:ea typeface="Inconsolata Bold" pitchFamily="34" charset="-122"/>
                <a:cs typeface="Inconsolata Bold" pitchFamily="34" charset="-120"/>
              </a:rPr>
              <a:t>Animations and Effects</a:t>
            </a:r>
            <a:endParaRPr lang="en-US" sz="1900" dirty="0"/>
          </a:p>
        </p:txBody>
      </p:sp>
      <p:sp>
        <p:nvSpPr>
          <p:cNvPr id="15" name="Text 8"/>
          <p:cNvSpPr/>
          <p:nvPr/>
        </p:nvSpPr>
        <p:spPr>
          <a:xfrm>
            <a:off x="10827544" y="5334357"/>
            <a:ext cx="2931200" cy="1859518"/>
          </a:xfrm>
          <a:prstGeom prst="rect">
            <a:avLst/>
          </a:prstGeom>
          <a:noFill/>
        </p:spPr>
        <p:txBody>
          <a:bodyPr wrap="square" lIns="0" tIns="0" rIns="0" bIns="0" rtlCol="0" anchor="t"/>
          <a:lstStyle/>
          <a:p>
            <a:pPr marL="0" indent="0" algn="l">
              <a:lnSpc>
                <a:spcPts val="2400"/>
              </a:lnSpc>
              <a:buNone/>
            </a:pPr>
            <a:r>
              <a:rPr lang="en-US" sz="15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We'll incorporate smooth transitions and animations to enhance the visual appeal of your website, creating an engaging and memorable experience for customers.</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01001" y="754261"/>
            <a:ext cx="7914799" cy="1097756"/>
          </a:xfrm>
          <a:prstGeom prst="rect">
            <a:avLst/>
          </a:prstGeom>
          <a:noFill/>
        </p:spPr>
        <p:txBody>
          <a:bodyPr wrap="square" lIns="0" tIns="0" rIns="0" bIns="0" rtlCol="0" anchor="t"/>
          <a:lstStyle/>
          <a:p>
            <a:pPr marL="0" indent="0">
              <a:lnSpc>
                <a:spcPts val="4300"/>
              </a:lnSpc>
              <a:buNone/>
            </a:pPr>
            <a:r>
              <a:rPr lang="en-US" sz="3450" b="1" dirty="0">
                <a:solidFill>
                  <a:srgbClr val="F94CAF"/>
                </a:solidFill>
                <a:latin typeface="Inconsolata Bold" pitchFamily="34" charset="0"/>
                <a:ea typeface="Inconsolata Bold" pitchFamily="34" charset="-122"/>
                <a:cs typeface="Inconsolata Bold" pitchFamily="34" charset="-120"/>
              </a:rPr>
              <a:t>Server-side Technologies: Powering the Backend</a:t>
            </a:r>
            <a:endParaRPr lang="en-US" sz="3450" dirty="0"/>
          </a:p>
        </p:txBody>
      </p:sp>
      <p:sp>
        <p:nvSpPr>
          <p:cNvPr id="4" name="Shape 1"/>
          <p:cNvSpPr/>
          <p:nvPr/>
        </p:nvSpPr>
        <p:spPr>
          <a:xfrm>
            <a:off x="6101001" y="2115383"/>
            <a:ext cx="7914799" cy="5359956"/>
          </a:xfrm>
          <a:prstGeom prst="roundRect">
            <a:avLst>
              <a:gd name="adj" fmla="val 491"/>
            </a:avLst>
          </a:prstGeom>
          <a:noFill/>
          <a:ln w="7620">
            <a:solidFill>
              <a:srgbClr val="FFFFFF">
                <a:alpha val="24000"/>
              </a:srgbClr>
            </a:solidFill>
            <a:prstDash val="solid"/>
          </a:ln>
        </p:spPr>
      </p:sp>
      <p:sp>
        <p:nvSpPr>
          <p:cNvPr id="5" name="Shape 2"/>
          <p:cNvSpPr/>
          <p:nvPr/>
        </p:nvSpPr>
        <p:spPr>
          <a:xfrm>
            <a:off x="6108621" y="2123003"/>
            <a:ext cx="7899559" cy="506968"/>
          </a:xfrm>
          <a:prstGeom prst="rect">
            <a:avLst/>
          </a:prstGeom>
          <a:solidFill>
            <a:srgbClr val="FFFFFF">
              <a:alpha val="4000"/>
            </a:srgbClr>
          </a:solidFill>
        </p:spPr>
      </p:sp>
      <p:sp>
        <p:nvSpPr>
          <p:cNvPr id="6" name="Text 3"/>
          <p:cNvSpPr/>
          <p:nvPr/>
        </p:nvSpPr>
        <p:spPr>
          <a:xfrm>
            <a:off x="6284238" y="2235994"/>
            <a:ext cx="3594735" cy="280988"/>
          </a:xfrm>
          <a:prstGeom prst="rect">
            <a:avLst/>
          </a:prstGeom>
          <a:noFill/>
        </p:spPr>
        <p:txBody>
          <a:bodyPr wrap="none" lIns="0" tIns="0" rIns="0" bIns="0" rtlCol="0" anchor="t"/>
          <a:lstStyle/>
          <a:p>
            <a:pPr marL="0" indent="0">
              <a:lnSpc>
                <a:spcPts val="2200"/>
              </a:lnSpc>
              <a:buNone/>
            </a:pPr>
            <a:r>
              <a:rPr lang="en-US" sz="13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Technology</a:t>
            </a:r>
            <a:endParaRPr lang="en-US" sz="1350" dirty="0"/>
          </a:p>
        </p:txBody>
      </p:sp>
      <p:sp>
        <p:nvSpPr>
          <p:cNvPr id="7" name="Text 4"/>
          <p:cNvSpPr/>
          <p:nvPr/>
        </p:nvSpPr>
        <p:spPr>
          <a:xfrm>
            <a:off x="10237827" y="2235994"/>
            <a:ext cx="3594735" cy="280988"/>
          </a:xfrm>
          <a:prstGeom prst="rect">
            <a:avLst/>
          </a:prstGeom>
          <a:noFill/>
        </p:spPr>
        <p:txBody>
          <a:bodyPr wrap="none" lIns="0" tIns="0" rIns="0" bIns="0" rtlCol="0" anchor="t"/>
          <a:lstStyle/>
          <a:p>
            <a:pPr marL="0" indent="0">
              <a:lnSpc>
                <a:spcPts val="2200"/>
              </a:lnSpc>
              <a:buNone/>
            </a:pPr>
            <a:r>
              <a:rPr lang="en-US" sz="13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Description</a:t>
            </a:r>
            <a:endParaRPr lang="en-US" sz="1350" dirty="0"/>
          </a:p>
        </p:txBody>
      </p:sp>
      <p:sp>
        <p:nvSpPr>
          <p:cNvPr id="8" name="Shape 5"/>
          <p:cNvSpPr/>
          <p:nvPr/>
        </p:nvSpPr>
        <p:spPr>
          <a:xfrm>
            <a:off x="6108621" y="2629972"/>
            <a:ext cx="7899559" cy="1068943"/>
          </a:xfrm>
          <a:prstGeom prst="rect">
            <a:avLst/>
          </a:prstGeom>
          <a:solidFill>
            <a:srgbClr val="000000">
              <a:alpha val="4000"/>
            </a:srgbClr>
          </a:solidFill>
        </p:spPr>
      </p:sp>
      <p:sp>
        <p:nvSpPr>
          <p:cNvPr id="9" name="Text 6"/>
          <p:cNvSpPr/>
          <p:nvPr/>
        </p:nvSpPr>
        <p:spPr>
          <a:xfrm>
            <a:off x="6284238" y="2742962"/>
            <a:ext cx="3594735" cy="280988"/>
          </a:xfrm>
          <a:prstGeom prst="rect">
            <a:avLst/>
          </a:prstGeom>
          <a:noFill/>
        </p:spPr>
        <p:txBody>
          <a:bodyPr wrap="none" lIns="0" tIns="0" rIns="0" bIns="0" rtlCol="0" anchor="t"/>
          <a:lstStyle/>
          <a:p>
            <a:pPr marL="0" indent="0">
              <a:lnSpc>
                <a:spcPts val="2200"/>
              </a:lnSpc>
              <a:buNone/>
            </a:pPr>
            <a:r>
              <a:rPr lang="en-US" sz="13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Node.js</a:t>
            </a:r>
            <a:endParaRPr lang="en-US" sz="1350" dirty="0"/>
          </a:p>
        </p:txBody>
      </p:sp>
      <p:sp>
        <p:nvSpPr>
          <p:cNvPr id="10" name="Text 7"/>
          <p:cNvSpPr/>
          <p:nvPr/>
        </p:nvSpPr>
        <p:spPr>
          <a:xfrm>
            <a:off x="10237827" y="2742962"/>
            <a:ext cx="3594735" cy="842963"/>
          </a:xfrm>
          <a:prstGeom prst="rect">
            <a:avLst/>
          </a:prstGeom>
          <a:noFill/>
        </p:spPr>
        <p:txBody>
          <a:bodyPr wrap="square" lIns="0" tIns="0" rIns="0" bIns="0" rtlCol="0" anchor="t"/>
          <a:lstStyle/>
          <a:p>
            <a:pPr marL="0" indent="0">
              <a:lnSpc>
                <a:spcPts val="2200"/>
              </a:lnSpc>
              <a:buNone/>
            </a:pPr>
            <a:r>
              <a:rPr lang="en-US" sz="13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A JavaScript runtime environment used to create powerful server-side applications, handling requests, and managing databases.</a:t>
            </a:r>
            <a:endParaRPr lang="en-US" sz="1350" dirty="0"/>
          </a:p>
        </p:txBody>
      </p:sp>
      <p:sp>
        <p:nvSpPr>
          <p:cNvPr id="11" name="Shape 8"/>
          <p:cNvSpPr/>
          <p:nvPr/>
        </p:nvSpPr>
        <p:spPr>
          <a:xfrm>
            <a:off x="6108621" y="3698915"/>
            <a:ext cx="7899559" cy="1349931"/>
          </a:xfrm>
          <a:prstGeom prst="rect">
            <a:avLst/>
          </a:prstGeom>
          <a:solidFill>
            <a:srgbClr val="FFFFFF">
              <a:alpha val="4000"/>
            </a:srgbClr>
          </a:solidFill>
        </p:spPr>
      </p:sp>
      <p:sp>
        <p:nvSpPr>
          <p:cNvPr id="12" name="Text 9"/>
          <p:cNvSpPr/>
          <p:nvPr/>
        </p:nvSpPr>
        <p:spPr>
          <a:xfrm>
            <a:off x="6284238" y="3811905"/>
            <a:ext cx="3594735" cy="280988"/>
          </a:xfrm>
          <a:prstGeom prst="rect">
            <a:avLst/>
          </a:prstGeom>
          <a:noFill/>
        </p:spPr>
        <p:txBody>
          <a:bodyPr wrap="none" lIns="0" tIns="0" rIns="0" bIns="0" rtlCol="0" anchor="t"/>
          <a:lstStyle/>
          <a:p>
            <a:pPr marL="0" indent="0">
              <a:lnSpc>
                <a:spcPts val="2200"/>
              </a:lnSpc>
              <a:buNone/>
            </a:pPr>
            <a:r>
              <a:rPr lang="en-US" sz="13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Python (Django/Flask)</a:t>
            </a:r>
            <a:endParaRPr lang="en-US" sz="1350" dirty="0"/>
          </a:p>
        </p:txBody>
      </p:sp>
      <p:sp>
        <p:nvSpPr>
          <p:cNvPr id="13" name="Text 10"/>
          <p:cNvSpPr/>
          <p:nvPr/>
        </p:nvSpPr>
        <p:spPr>
          <a:xfrm>
            <a:off x="10237827" y="3811905"/>
            <a:ext cx="3594735" cy="1123950"/>
          </a:xfrm>
          <a:prstGeom prst="rect">
            <a:avLst/>
          </a:prstGeom>
          <a:noFill/>
        </p:spPr>
        <p:txBody>
          <a:bodyPr wrap="square" lIns="0" tIns="0" rIns="0" bIns="0" rtlCol="0" anchor="t"/>
          <a:lstStyle/>
          <a:p>
            <a:pPr marL="0" indent="0">
              <a:lnSpc>
                <a:spcPts val="2200"/>
              </a:lnSpc>
              <a:buNone/>
            </a:pPr>
            <a:r>
              <a:rPr lang="en-US" sz="13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A versatile language with popular frameworks for building robust web applications, enabling dynamic content and user authentication.</a:t>
            </a:r>
            <a:endParaRPr lang="en-US" sz="1350" dirty="0"/>
          </a:p>
        </p:txBody>
      </p:sp>
      <p:sp>
        <p:nvSpPr>
          <p:cNvPr id="14" name="Shape 11"/>
          <p:cNvSpPr/>
          <p:nvPr/>
        </p:nvSpPr>
        <p:spPr>
          <a:xfrm>
            <a:off x="6108621" y="5048845"/>
            <a:ext cx="7899559" cy="1349931"/>
          </a:xfrm>
          <a:prstGeom prst="rect">
            <a:avLst/>
          </a:prstGeom>
          <a:solidFill>
            <a:srgbClr val="000000">
              <a:alpha val="4000"/>
            </a:srgbClr>
          </a:solidFill>
        </p:spPr>
      </p:sp>
      <p:sp>
        <p:nvSpPr>
          <p:cNvPr id="15" name="Text 12"/>
          <p:cNvSpPr/>
          <p:nvPr/>
        </p:nvSpPr>
        <p:spPr>
          <a:xfrm>
            <a:off x="6284238" y="5161836"/>
            <a:ext cx="3594735" cy="280988"/>
          </a:xfrm>
          <a:prstGeom prst="rect">
            <a:avLst/>
          </a:prstGeom>
          <a:noFill/>
        </p:spPr>
        <p:txBody>
          <a:bodyPr wrap="none" lIns="0" tIns="0" rIns="0" bIns="0" rtlCol="0" anchor="t"/>
          <a:lstStyle/>
          <a:p>
            <a:pPr marL="0" indent="0">
              <a:lnSpc>
                <a:spcPts val="2200"/>
              </a:lnSpc>
              <a:buNone/>
            </a:pPr>
            <a:r>
              <a:rPr lang="en-US" sz="13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PHP</a:t>
            </a:r>
            <a:endParaRPr lang="en-US" sz="1350" dirty="0"/>
          </a:p>
        </p:txBody>
      </p:sp>
      <p:sp>
        <p:nvSpPr>
          <p:cNvPr id="16" name="Text 13"/>
          <p:cNvSpPr/>
          <p:nvPr/>
        </p:nvSpPr>
        <p:spPr>
          <a:xfrm>
            <a:off x="10237827" y="5161836"/>
            <a:ext cx="3594735" cy="1123950"/>
          </a:xfrm>
          <a:prstGeom prst="rect">
            <a:avLst/>
          </a:prstGeom>
          <a:noFill/>
        </p:spPr>
        <p:txBody>
          <a:bodyPr wrap="square" lIns="0" tIns="0" rIns="0" bIns="0" rtlCol="0" anchor="t"/>
          <a:lstStyle/>
          <a:p>
            <a:pPr marL="0" indent="0">
              <a:lnSpc>
                <a:spcPts val="2200"/>
              </a:lnSpc>
              <a:buNone/>
            </a:pPr>
            <a:r>
              <a:rPr lang="en-US" sz="13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A widely-used server-side language known for its simplicity and ease of use, perfect for handling website interactions and data processing.</a:t>
            </a:r>
            <a:endParaRPr lang="en-US" sz="1350" dirty="0"/>
          </a:p>
        </p:txBody>
      </p:sp>
      <p:sp>
        <p:nvSpPr>
          <p:cNvPr id="17" name="Shape 14"/>
          <p:cNvSpPr/>
          <p:nvPr/>
        </p:nvSpPr>
        <p:spPr>
          <a:xfrm>
            <a:off x="6108621" y="6398776"/>
            <a:ext cx="7899559" cy="1068943"/>
          </a:xfrm>
          <a:prstGeom prst="rect">
            <a:avLst/>
          </a:prstGeom>
          <a:solidFill>
            <a:srgbClr val="FFFFFF">
              <a:alpha val="4000"/>
            </a:srgbClr>
          </a:solidFill>
        </p:spPr>
      </p:sp>
      <p:sp>
        <p:nvSpPr>
          <p:cNvPr id="18" name="Text 15"/>
          <p:cNvSpPr/>
          <p:nvPr/>
        </p:nvSpPr>
        <p:spPr>
          <a:xfrm>
            <a:off x="6284238" y="6511766"/>
            <a:ext cx="3594735" cy="280988"/>
          </a:xfrm>
          <a:prstGeom prst="rect">
            <a:avLst/>
          </a:prstGeom>
          <a:noFill/>
        </p:spPr>
        <p:txBody>
          <a:bodyPr wrap="none" lIns="0" tIns="0" rIns="0" bIns="0" rtlCol="0" anchor="t"/>
          <a:lstStyle/>
          <a:p>
            <a:pPr marL="0" indent="0">
              <a:lnSpc>
                <a:spcPts val="2200"/>
              </a:lnSpc>
              <a:buNone/>
            </a:pPr>
            <a:r>
              <a:rPr lang="en-US" sz="13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Databases (MySQL, PostgreSQL)</a:t>
            </a:r>
            <a:endParaRPr lang="en-US" sz="1350" dirty="0"/>
          </a:p>
        </p:txBody>
      </p:sp>
      <p:sp>
        <p:nvSpPr>
          <p:cNvPr id="19" name="Text 16"/>
          <p:cNvSpPr/>
          <p:nvPr/>
        </p:nvSpPr>
        <p:spPr>
          <a:xfrm>
            <a:off x="10237827" y="6511766"/>
            <a:ext cx="3594735" cy="842963"/>
          </a:xfrm>
          <a:prstGeom prst="rect">
            <a:avLst/>
          </a:prstGeom>
          <a:noFill/>
        </p:spPr>
        <p:txBody>
          <a:bodyPr wrap="square" lIns="0" tIns="0" rIns="0" bIns="0" rtlCol="0" anchor="t"/>
          <a:lstStyle/>
          <a:p>
            <a:pPr marL="0" indent="0">
              <a:lnSpc>
                <a:spcPts val="2200"/>
              </a:lnSpc>
              <a:buNone/>
            </a:pPr>
            <a:r>
              <a:rPr lang="en-US" sz="13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Essential for storing and managing website data, including customer information, orders, and product details.</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556272"/>
          </a:xfrm>
          <a:prstGeom prst="rect">
            <a:avLst/>
          </a:prstGeom>
        </p:spPr>
      </p:pic>
      <p:sp>
        <p:nvSpPr>
          <p:cNvPr id="3" name="Text 0"/>
          <p:cNvSpPr/>
          <p:nvPr/>
        </p:nvSpPr>
        <p:spPr>
          <a:xfrm>
            <a:off x="715685" y="3203734"/>
            <a:ext cx="13199031" cy="1278017"/>
          </a:xfrm>
          <a:prstGeom prst="rect">
            <a:avLst/>
          </a:prstGeom>
          <a:noFill/>
        </p:spPr>
        <p:txBody>
          <a:bodyPr wrap="square" lIns="0" tIns="0" rIns="0" bIns="0" rtlCol="0" anchor="t"/>
          <a:lstStyle/>
          <a:p>
            <a:pPr marL="0" indent="0">
              <a:lnSpc>
                <a:spcPts val="5000"/>
              </a:lnSpc>
              <a:buNone/>
            </a:pPr>
            <a:r>
              <a:rPr lang="en-US" sz="4000" b="1" dirty="0">
                <a:solidFill>
                  <a:srgbClr val="F94CAF"/>
                </a:solidFill>
                <a:latin typeface="Inconsolata Bold" pitchFamily="34" charset="0"/>
                <a:ea typeface="Inconsolata Bold" pitchFamily="34" charset="-122"/>
                <a:cs typeface="Inconsolata Bold" pitchFamily="34" charset="-120"/>
              </a:rPr>
              <a:t>Mobile Optimization: Reaching Customers Anytime, Anywhere</a:t>
            </a:r>
            <a:endParaRPr lang="en-US" sz="4000" dirty="0"/>
          </a:p>
        </p:txBody>
      </p:sp>
      <p:pic>
        <p:nvPicPr>
          <p:cNvPr id="4" name="Image 1" descr="preencoded.png"/>
          <p:cNvPicPr>
            <a:picLocks noChangeAspect="1"/>
          </p:cNvPicPr>
          <p:nvPr/>
        </p:nvPicPr>
        <p:blipFill>
          <a:blip r:embed="rId2"/>
          <a:stretch>
            <a:fillRect/>
          </a:stretch>
        </p:blipFill>
        <p:spPr>
          <a:xfrm>
            <a:off x="715685" y="4788456"/>
            <a:ext cx="511254" cy="511254"/>
          </a:xfrm>
          <a:prstGeom prst="rect">
            <a:avLst/>
          </a:prstGeom>
        </p:spPr>
      </p:pic>
      <p:sp>
        <p:nvSpPr>
          <p:cNvPr id="5" name="Text 1"/>
          <p:cNvSpPr/>
          <p:nvPr/>
        </p:nvSpPr>
        <p:spPr>
          <a:xfrm>
            <a:off x="715685" y="5504140"/>
            <a:ext cx="2556272" cy="319445"/>
          </a:xfrm>
          <a:prstGeom prst="rect">
            <a:avLst/>
          </a:prstGeom>
          <a:noFill/>
        </p:spPr>
        <p:txBody>
          <a:bodyPr wrap="none" lIns="0" tIns="0" rIns="0" bIns="0" rtlCol="0" anchor="t"/>
          <a:lstStyle/>
          <a:p>
            <a:pPr marL="0" indent="0" algn="l">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Responsive Design</a:t>
            </a:r>
            <a:endParaRPr lang="en-US" sz="2000" dirty="0"/>
          </a:p>
        </p:txBody>
      </p:sp>
      <p:sp>
        <p:nvSpPr>
          <p:cNvPr id="6" name="Text 2"/>
          <p:cNvSpPr/>
          <p:nvPr/>
        </p:nvSpPr>
        <p:spPr>
          <a:xfrm>
            <a:off x="715685" y="5946219"/>
            <a:ext cx="3069669" cy="1635919"/>
          </a:xfrm>
          <a:prstGeom prst="rect">
            <a:avLst/>
          </a:prstGeom>
          <a:noFill/>
        </p:spPr>
        <p:txBody>
          <a:bodyPr wrap="square" lIns="0" tIns="0" rIns="0" bIns="0" rtlCol="0" anchor="t"/>
          <a:lstStyle/>
          <a:p>
            <a:pPr marL="0" indent="0" algn="l">
              <a:lnSpc>
                <a:spcPts val="2550"/>
              </a:lnSpc>
              <a:buNone/>
            </a:pPr>
            <a:r>
              <a:rPr lang="en-US" sz="16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Ensuring your website adapts seamlessly to different screen sizes, creating a consistent and enjoyable experience on mobile devices.</a:t>
            </a:r>
            <a:endParaRPr lang="en-US" sz="1600" dirty="0"/>
          </a:p>
        </p:txBody>
      </p:sp>
      <p:pic>
        <p:nvPicPr>
          <p:cNvPr id="7" name="Image 2" descr="preencoded.png"/>
          <p:cNvPicPr>
            <a:picLocks noChangeAspect="1"/>
          </p:cNvPicPr>
          <p:nvPr/>
        </p:nvPicPr>
        <p:blipFill>
          <a:blip r:embed="rId3"/>
          <a:stretch>
            <a:fillRect/>
          </a:stretch>
        </p:blipFill>
        <p:spPr>
          <a:xfrm>
            <a:off x="4092059" y="4788456"/>
            <a:ext cx="511254" cy="511254"/>
          </a:xfrm>
          <a:prstGeom prst="rect">
            <a:avLst/>
          </a:prstGeom>
        </p:spPr>
      </p:pic>
      <p:sp>
        <p:nvSpPr>
          <p:cNvPr id="8" name="Text 3"/>
          <p:cNvSpPr/>
          <p:nvPr/>
        </p:nvSpPr>
        <p:spPr>
          <a:xfrm>
            <a:off x="4092059" y="5504140"/>
            <a:ext cx="3066098" cy="319445"/>
          </a:xfrm>
          <a:prstGeom prst="rect">
            <a:avLst/>
          </a:prstGeom>
          <a:noFill/>
        </p:spPr>
        <p:txBody>
          <a:bodyPr wrap="none" lIns="0" tIns="0" rIns="0" bIns="0" rtlCol="0" anchor="t"/>
          <a:lstStyle/>
          <a:p>
            <a:pPr marL="0" indent="0" algn="l">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Touch-Friendly Interface</a:t>
            </a:r>
            <a:endParaRPr lang="en-US" sz="2000" dirty="0"/>
          </a:p>
        </p:txBody>
      </p:sp>
      <p:sp>
        <p:nvSpPr>
          <p:cNvPr id="9" name="Text 4"/>
          <p:cNvSpPr/>
          <p:nvPr/>
        </p:nvSpPr>
        <p:spPr>
          <a:xfrm>
            <a:off x="4092059" y="5946219"/>
            <a:ext cx="3069788" cy="1635919"/>
          </a:xfrm>
          <a:prstGeom prst="rect">
            <a:avLst/>
          </a:prstGeom>
          <a:noFill/>
        </p:spPr>
        <p:txBody>
          <a:bodyPr wrap="square" lIns="0" tIns="0" rIns="0" bIns="0" rtlCol="0" anchor="t"/>
          <a:lstStyle/>
          <a:p>
            <a:pPr marL="0" indent="0" algn="l">
              <a:lnSpc>
                <a:spcPts val="2550"/>
              </a:lnSpc>
              <a:buNone/>
            </a:pPr>
            <a:r>
              <a:rPr lang="en-US" sz="16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Designing interactive elements and navigation that are easy to use and intuitive for touchscreens, making it simple for users to browse and order.</a:t>
            </a:r>
            <a:endParaRPr lang="en-US" sz="1600" dirty="0"/>
          </a:p>
        </p:txBody>
      </p:sp>
      <p:pic>
        <p:nvPicPr>
          <p:cNvPr id="10" name="Image 3" descr="preencoded.png"/>
          <p:cNvPicPr>
            <a:picLocks noChangeAspect="1"/>
          </p:cNvPicPr>
          <p:nvPr/>
        </p:nvPicPr>
        <p:blipFill>
          <a:blip r:embed="rId4"/>
          <a:stretch>
            <a:fillRect/>
          </a:stretch>
        </p:blipFill>
        <p:spPr>
          <a:xfrm>
            <a:off x="7468553" y="4788456"/>
            <a:ext cx="511254" cy="511254"/>
          </a:xfrm>
          <a:prstGeom prst="rect">
            <a:avLst/>
          </a:prstGeom>
        </p:spPr>
      </p:pic>
      <p:sp>
        <p:nvSpPr>
          <p:cNvPr id="11" name="Text 5"/>
          <p:cNvSpPr/>
          <p:nvPr/>
        </p:nvSpPr>
        <p:spPr>
          <a:xfrm>
            <a:off x="7468553" y="5504140"/>
            <a:ext cx="2556272" cy="319445"/>
          </a:xfrm>
          <a:prstGeom prst="rect">
            <a:avLst/>
          </a:prstGeom>
          <a:noFill/>
        </p:spPr>
        <p:txBody>
          <a:bodyPr wrap="none" lIns="0" tIns="0" rIns="0" bIns="0" rtlCol="0" anchor="t"/>
          <a:lstStyle/>
          <a:p>
            <a:pPr marL="0" indent="0" algn="l">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Fast Loading Times</a:t>
            </a:r>
            <a:endParaRPr lang="en-US" sz="2000" dirty="0"/>
          </a:p>
        </p:txBody>
      </p:sp>
      <p:sp>
        <p:nvSpPr>
          <p:cNvPr id="12" name="Text 6"/>
          <p:cNvSpPr/>
          <p:nvPr/>
        </p:nvSpPr>
        <p:spPr>
          <a:xfrm>
            <a:off x="7468553" y="5946219"/>
            <a:ext cx="3069669" cy="1635919"/>
          </a:xfrm>
          <a:prstGeom prst="rect">
            <a:avLst/>
          </a:prstGeom>
          <a:noFill/>
        </p:spPr>
        <p:txBody>
          <a:bodyPr wrap="square" lIns="0" tIns="0" rIns="0" bIns="0" rtlCol="0" anchor="t"/>
          <a:lstStyle/>
          <a:p>
            <a:pPr marL="0" indent="0" algn="l">
              <a:lnSpc>
                <a:spcPts val="2550"/>
              </a:lnSpc>
              <a:buNone/>
            </a:pPr>
            <a:r>
              <a:rPr lang="en-US" sz="16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Optimizing images, code, and content to ensure your website loads quickly on mobile devices, enhancing the user experience and minimizing frustration.</a:t>
            </a:r>
            <a:endParaRPr lang="en-US" sz="1600" dirty="0"/>
          </a:p>
        </p:txBody>
      </p:sp>
      <p:pic>
        <p:nvPicPr>
          <p:cNvPr id="13" name="Image 4" descr="preencoded.png"/>
          <p:cNvPicPr>
            <a:picLocks noChangeAspect="1"/>
          </p:cNvPicPr>
          <p:nvPr/>
        </p:nvPicPr>
        <p:blipFill>
          <a:blip r:embed="rId5"/>
          <a:stretch>
            <a:fillRect/>
          </a:stretch>
        </p:blipFill>
        <p:spPr>
          <a:xfrm>
            <a:off x="10844927" y="4788456"/>
            <a:ext cx="511254" cy="511254"/>
          </a:xfrm>
          <a:prstGeom prst="rect">
            <a:avLst/>
          </a:prstGeom>
        </p:spPr>
      </p:pic>
      <p:sp>
        <p:nvSpPr>
          <p:cNvPr id="14" name="Text 7"/>
          <p:cNvSpPr/>
          <p:nvPr/>
        </p:nvSpPr>
        <p:spPr>
          <a:xfrm>
            <a:off x="10844927" y="5504140"/>
            <a:ext cx="2682835" cy="319445"/>
          </a:xfrm>
          <a:prstGeom prst="rect">
            <a:avLst/>
          </a:prstGeom>
          <a:noFill/>
        </p:spPr>
        <p:txBody>
          <a:bodyPr wrap="none" lIns="0" tIns="0" rIns="0" bIns="0" rtlCol="0" anchor="t"/>
          <a:lstStyle/>
          <a:p>
            <a:pPr marL="0" indent="0" algn="l">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Mobile-First Approach</a:t>
            </a:r>
            <a:endParaRPr lang="en-US" sz="2000" dirty="0"/>
          </a:p>
        </p:txBody>
      </p:sp>
      <p:sp>
        <p:nvSpPr>
          <p:cNvPr id="15" name="Text 8"/>
          <p:cNvSpPr/>
          <p:nvPr/>
        </p:nvSpPr>
        <p:spPr>
          <a:xfrm>
            <a:off x="10844927" y="5946219"/>
            <a:ext cx="3069788" cy="1635919"/>
          </a:xfrm>
          <a:prstGeom prst="rect">
            <a:avLst/>
          </a:prstGeom>
          <a:noFill/>
        </p:spPr>
        <p:txBody>
          <a:bodyPr wrap="square" lIns="0" tIns="0" rIns="0" bIns="0" rtlCol="0" anchor="t"/>
          <a:lstStyle/>
          <a:p>
            <a:pPr marL="0" indent="0" algn="l">
              <a:lnSpc>
                <a:spcPts val="2550"/>
              </a:lnSpc>
              <a:buNone/>
            </a:pPr>
            <a:r>
              <a:rPr lang="en-US" sz="160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Prioritizing the mobile experience in the development process, ensuring your website is optimized for mobile devices from the start.</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475303"/>
            <a:ext cx="7556421" cy="1417558"/>
          </a:xfrm>
          <a:prstGeom prst="rect">
            <a:avLst/>
          </a:prstGeom>
          <a:noFill/>
        </p:spPr>
        <p:txBody>
          <a:bodyPr wrap="squar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Current problem and Optimization</a:t>
            </a:r>
            <a:endParaRPr lang="en-US" sz="4450" dirty="0"/>
          </a:p>
        </p:txBody>
      </p:sp>
      <p:sp>
        <p:nvSpPr>
          <p:cNvPr id="4" name="Text 1"/>
          <p:cNvSpPr/>
          <p:nvPr/>
        </p:nvSpPr>
        <p:spPr>
          <a:xfrm>
            <a:off x="6280190" y="3233023"/>
            <a:ext cx="7556421" cy="1814513"/>
          </a:xfrm>
          <a:prstGeom prst="rect">
            <a:avLst/>
          </a:prstGeom>
          <a:noFill/>
        </p:spPr>
        <p:txBody>
          <a:bodyPr wrap="square" lIns="0" tIns="0" rIns="0" bIns="0" rtlCol="0" anchor="t"/>
          <a:lstStyle/>
          <a:p>
            <a:pPr marL="0" indent="0">
              <a:lnSpc>
                <a:spcPts val="285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Currently, most cake shops lack a dedicated website, relying primarily on social media or word of mouth for promotion. This can lead to missed opportunities, limited reach, and difficulty in managing orders and customer information. We'll address these issues by creating a user-friendly and visually appealing website.</a:t>
            </a:r>
            <a:endParaRPr lang="en-US" sz="1750" dirty="0"/>
          </a:p>
        </p:txBody>
      </p:sp>
      <p:sp>
        <p:nvSpPr>
          <p:cNvPr id="5" name="Text 2"/>
          <p:cNvSpPr/>
          <p:nvPr/>
        </p:nvSpPr>
        <p:spPr>
          <a:xfrm>
            <a:off x="6280190" y="5302687"/>
            <a:ext cx="7556421" cy="1451610"/>
          </a:xfrm>
          <a:prstGeom prst="rect">
            <a:avLst/>
          </a:prstGeom>
          <a:noFill/>
        </p:spPr>
        <p:txBody>
          <a:bodyPr wrap="square" lIns="0" tIns="0" rIns="0" bIns="0" rtlCol="0" anchor="t"/>
          <a:lstStyle/>
          <a:p>
            <a:pPr marL="0" indent="0">
              <a:lnSpc>
                <a:spcPts val="2850"/>
              </a:lnSpc>
              <a:buNone/>
            </a:pPr>
            <a:r>
              <a:rPr lang="en-US" sz="1750" dirty="0">
                <a:solidFill>
                  <a:srgbClr val="DAD1E6"/>
                </a:solidFill>
                <a:latin typeface="Fira Sans" panose="020B0803050000020004" pitchFamily="34" charset="0"/>
                <a:ea typeface="Fira Sans" panose="020B0803050000020004" pitchFamily="34" charset="-122"/>
                <a:cs typeface="Fira Sans" panose="020B0803050000020004" pitchFamily="34" charset="-120"/>
              </a:rPr>
              <a:t>Through strategic optimization, we'll ensure your website ranks higher in search engine results, reaches a wider audience, and provides a seamless ordering process. We'll integrate online payment gateways and secure checkout processes to streamline the customer experience.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6213</Words>
  <Application>WPS Presentation</Application>
  <PresentationFormat>On-screen Show (16:9)</PresentationFormat>
  <Paragraphs>156</Paragraphs>
  <Slides>14</Slides>
  <Notes>10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14</vt:i4>
      </vt:variant>
    </vt:vector>
  </HeadingPairs>
  <TitlesOfParts>
    <vt:vector size="30" baseType="lpstr">
      <vt:lpstr>Arial</vt:lpstr>
      <vt:lpstr>SimSun</vt:lpstr>
      <vt:lpstr>Wingdings</vt:lpstr>
      <vt:lpstr>Inconsolata Bold</vt:lpstr>
      <vt:lpstr>Segoe Print</vt:lpstr>
      <vt:lpstr>Inconsolata Bold</vt:lpstr>
      <vt:lpstr>Inconsolata Bold</vt:lpstr>
      <vt:lpstr>Fira Sans</vt:lpstr>
      <vt:lpstr>Fira Sans</vt:lpstr>
      <vt:lpstr>Fira Sans</vt:lpstr>
      <vt:lpstr>Calibri</vt:lpstr>
      <vt:lpstr>Microsoft YaHei</vt:lpstr>
      <vt:lpstr>Arial Unicode MS</vt:lpstr>
      <vt:lpstr>Calibri Light</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Afrah Syed</cp:lastModifiedBy>
  <cp:revision>3</cp:revision>
  <dcterms:created xsi:type="dcterms:W3CDTF">2024-11-19T05:15:00Z</dcterms:created>
  <dcterms:modified xsi:type="dcterms:W3CDTF">2024-11-23T04:49:19Z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84714C0AC4C4458DBA5ECBC982D77A1D_12</vt:lpwstr>
  </property>
  <property fmtid="{D5CDD505-2E9C-101B-9397-08002B2CF9AE}" pid="3" name="KSOProductBuildVer">
    <vt:lpwstr>1033-12.2.0.18911</vt:lpwstr>
  </property>
</Properties>
</file>